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Raleway"/>
      <p:regular r:id="rId40"/>
      <p:bold r:id="rId41"/>
      <p:italic r:id="rId42"/>
      <p:boldItalic r:id="rId43"/>
    </p:embeddedFont>
    <p:embeddedFont>
      <p:font typeface="Lato"/>
      <p:regular r:id="rId44"/>
      <p:bold r:id="rId45"/>
      <p:italic r:id="rId46"/>
      <p:boldItalic r:id="rId47"/>
    </p:embeddedFont>
    <p:embeddedFont>
      <p:font typeface="Source Code Pro"/>
      <p:regular r:id="rId48"/>
      <p:bold r:id="rId49"/>
      <p:italic r:id="rId50"/>
      <p:boldItalic r:id="rId51"/>
    </p:embeddedFont>
    <p:embeddedFont>
      <p:font typeface="Oswald"/>
      <p:regular r:id="rId52"/>
      <p:bold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regular.fntdata"/><Relationship Id="rId42" Type="http://schemas.openxmlformats.org/officeDocument/2006/relationships/font" Target="fonts/Raleway-italic.fntdata"/><Relationship Id="rId41" Type="http://schemas.openxmlformats.org/officeDocument/2006/relationships/font" Target="fonts/Raleway-bold.fntdata"/><Relationship Id="rId44" Type="http://schemas.openxmlformats.org/officeDocument/2006/relationships/font" Target="fonts/Lato-regular.fntdata"/><Relationship Id="rId43" Type="http://schemas.openxmlformats.org/officeDocument/2006/relationships/font" Target="fonts/Raleway-boldItalic.fntdata"/><Relationship Id="rId46" Type="http://schemas.openxmlformats.org/officeDocument/2006/relationships/font" Target="fonts/Lato-italic.fntdata"/><Relationship Id="rId45" Type="http://schemas.openxmlformats.org/officeDocument/2006/relationships/font" Target="fonts/Lato-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SourceCodePro-regular.fntdata"/><Relationship Id="rId47" Type="http://schemas.openxmlformats.org/officeDocument/2006/relationships/font" Target="fonts/Lato-boldItalic.fntdata"/><Relationship Id="rId49" Type="http://schemas.openxmlformats.org/officeDocument/2006/relationships/font" Target="fonts/SourceCodePr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SourceCodePro-boldItalic.fntdata"/><Relationship Id="rId50" Type="http://schemas.openxmlformats.org/officeDocument/2006/relationships/font" Target="fonts/SourceCodePro-italic.fntdata"/><Relationship Id="rId53" Type="http://schemas.openxmlformats.org/officeDocument/2006/relationships/font" Target="fonts/Oswald-bold.fntdata"/><Relationship Id="rId52" Type="http://schemas.openxmlformats.org/officeDocument/2006/relationships/font" Target="fonts/Oswald-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jpg>
</file>

<file path=ppt/media/image14.png>
</file>

<file path=ppt/media/image15.jpg>
</file>

<file path=ppt/media/image16.pn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jpg>
</file>

<file path=ppt/media/image3.jpg>
</file>

<file path=ppt/media/image30.png>
</file>

<file path=ppt/media/image31.png>
</file>

<file path=ppt/media/image32.png>
</file>

<file path=ppt/media/image33.png>
</file>

<file path=ppt/media/image34.jpg>
</file>

<file path=ppt/media/image35.jpg>
</file>

<file path=ppt/media/image36.jpg>
</file>

<file path=ppt/media/image37.jpg>
</file>

<file path=ppt/media/image38.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davidcariboo/player-scores?select=players.csv"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vardan95ghazaryan/top-250-football-transfers-from-2000-to-2018"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davidcariboo/player-scores?select=players.csv" TargetMode="External"/><Relationship Id="rId3" Type="http://schemas.openxmlformats.org/officeDocument/2006/relationships/hyperlink" Target="https://www.kaggle.com/vardan95ghazaryan/top-250-football-transfers-from-2000-to-2018"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043ab283be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043ab283be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https://izhakfc.github.io/test/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043ab283be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043ab283be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https://sites.google.com/view/team3bootcamp/dashboard</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019b4a951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019b4a951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1200"/>
              <a:t>https://github.com/Edgarhv/Predicting-Football-soccer-using-a-Machine-Learning-Model/tree/main</a:t>
            </a:r>
            <a:endParaRPr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fbf8a675e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fbf8a675e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fa5d32d7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fa5d32d7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600"/>
              </a:spcAft>
              <a:buNone/>
            </a:pPr>
            <a:r>
              <a:t/>
            </a:r>
            <a:endParaRPr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01be39dd6e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01be39dd6e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043ab283b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043ab283b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01be39dd6e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01be39dd6e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01be39de1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01be39de1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043ab283be_1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043ab283be_1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019b4a951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019b4a951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019b4a951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019b4a951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019b4a951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019b4a951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043ab283be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043ab283be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600"/>
              </a:spcAft>
              <a:buNone/>
            </a:pPr>
            <a:r>
              <a:t/>
            </a:r>
            <a:endParaRPr sz="12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043ab283be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043ab283be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043ab283be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043ab283be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043ab283be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043ab283be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600"/>
              </a:spcAft>
              <a:buNone/>
            </a:pPr>
            <a:r>
              <a:t/>
            </a:r>
            <a:endParaRPr sz="12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043ab283be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043ab283be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043ab283be_1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043ab283be_1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043ab283be_1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043ab283be_1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043ab283be_1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043ab283be_1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043ab283be_1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043ab283be_1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043ab283be_1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1043ab283be_1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fc192709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fc192709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12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043ab283be_1_1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043ab283be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01be39dd6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01be39dd6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sz="1200">
                <a:highlight>
                  <a:schemeClr val="lt1"/>
                </a:highlight>
              </a:rPr>
              <a:t>Source:</a:t>
            </a:r>
            <a:r>
              <a:rPr lang="es" sz="1200" u="sng">
                <a:solidFill>
                  <a:schemeClr val="hlink"/>
                </a:solidFill>
                <a:highlight>
                  <a:schemeClr val="lt1"/>
                </a:highlight>
                <a:hlinkClick r:id="rId2"/>
              </a:rPr>
              <a:t>https://www.kaggle.com/davidcariboo/player-scores?select=players.csv</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043ab283b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043ab283b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200"/>
              <a:t>Source:</a:t>
            </a:r>
            <a:r>
              <a:rPr lang="es" sz="1200" u="sng">
                <a:solidFill>
                  <a:schemeClr val="hlink"/>
                </a:solidFill>
                <a:hlinkClick r:id="rId2"/>
              </a:rPr>
              <a:t>https://www.kaggle.com/vardan95ghazaryan/top-250-football-transfers-from-2000-to-2018</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043ab283be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043ab283be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just">
              <a:lnSpc>
                <a:spcPct val="115000"/>
              </a:lnSpc>
              <a:spcBef>
                <a:spcPts val="0"/>
              </a:spcBef>
              <a:spcAft>
                <a:spcPts val="0"/>
              </a:spcAft>
              <a:buClr>
                <a:srgbClr val="000000"/>
              </a:buClr>
              <a:buSzPts val="1800"/>
              <a:buFont typeface="Lato"/>
              <a:buChar char="❏"/>
            </a:pPr>
            <a:r>
              <a:rPr lang="es" sz="1200">
                <a:highlight>
                  <a:schemeClr val="lt1"/>
                </a:highlight>
              </a:rPr>
              <a:t>Source:</a:t>
            </a:r>
            <a:r>
              <a:rPr lang="es" sz="1200" u="sng">
                <a:solidFill>
                  <a:schemeClr val="hlink"/>
                </a:solidFill>
                <a:highlight>
                  <a:schemeClr val="lt1"/>
                </a:highlight>
                <a:hlinkClick r:id="rId2"/>
              </a:rPr>
              <a:t>https://www.kaggle.com/davidcariboo/player-scores?select=players.csv</a:t>
            </a:r>
            <a:endParaRPr sz="1200">
              <a:highlight>
                <a:schemeClr val="lt1"/>
              </a:highlight>
            </a:endParaRPr>
          </a:p>
          <a:p>
            <a:pPr indent="-304800" lvl="0" marL="457200" rtl="0" algn="l">
              <a:lnSpc>
                <a:spcPct val="115000"/>
              </a:lnSpc>
              <a:spcBef>
                <a:spcPts val="1600"/>
              </a:spcBef>
              <a:spcAft>
                <a:spcPts val="0"/>
              </a:spcAft>
              <a:buClr>
                <a:srgbClr val="000000"/>
              </a:buClr>
              <a:buSzPts val="1200"/>
              <a:buFont typeface="Raleway"/>
              <a:buChar char="❏"/>
            </a:pPr>
            <a:r>
              <a:rPr lang="es" sz="1200"/>
              <a:t>Source:</a:t>
            </a:r>
            <a:r>
              <a:rPr lang="es" sz="1200" u="sng">
                <a:solidFill>
                  <a:schemeClr val="hlink"/>
                </a:solidFill>
                <a:hlinkClick r:id="rId3"/>
              </a:rPr>
              <a:t>https://www.kaggle.com/vardan95ghazaryan/top-250-football-transfers-from-2000-to-2018</a:t>
            </a:r>
            <a:endParaRPr sz="1200"/>
          </a:p>
          <a:p>
            <a:pPr indent="-304800" lvl="0" marL="457200" rtl="0" algn="l">
              <a:lnSpc>
                <a:spcPct val="115000"/>
              </a:lnSpc>
              <a:spcBef>
                <a:spcPts val="1600"/>
              </a:spcBef>
              <a:spcAft>
                <a:spcPts val="0"/>
              </a:spcAft>
              <a:buClr>
                <a:schemeClr val="dk1"/>
              </a:buClr>
              <a:buSzPts val="1200"/>
              <a:buFont typeface="Raleway"/>
              <a:buChar char="❏"/>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019b4a9512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019b4a951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fa5d32d77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fa5d32d77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019b498f6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019b498f6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a:p>
            <a:pPr indent="0" lvl="0" marL="457200" rtl="0" algn="l">
              <a:lnSpc>
                <a:spcPct val="115000"/>
              </a:lnSpc>
              <a:spcBef>
                <a:spcPts val="1600"/>
              </a:spcBef>
              <a:spcAft>
                <a:spcPts val="0"/>
              </a:spcAft>
              <a:buNone/>
            </a:pPr>
            <a:r>
              <a:t/>
            </a:r>
            <a:endParaRPr sz="1200"/>
          </a:p>
          <a:p>
            <a:pPr indent="0" lvl="0" marL="457200" rtl="0" algn="l">
              <a:lnSpc>
                <a:spcPct val="115000"/>
              </a:lnSpc>
              <a:spcBef>
                <a:spcPts val="1600"/>
              </a:spcBef>
              <a:spcAft>
                <a:spcPts val="1600"/>
              </a:spcAft>
              <a:buNone/>
            </a:pPr>
            <a:r>
              <a:t/>
            </a:r>
            <a:endParaRPr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2" name="Shape 72"/>
        <p:cNvGrpSpPr/>
        <p:nvPr/>
      </p:nvGrpSpPr>
      <p:grpSpPr>
        <a:xfrm>
          <a:off x="0" y="0"/>
          <a:ext cx="0" cy="0"/>
          <a:chOff x="0" y="0"/>
          <a:chExt cx="0" cy="0"/>
        </a:xfrm>
      </p:grpSpPr>
      <p:sp>
        <p:nvSpPr>
          <p:cNvPr id="73" name="Google Shape;73;p14"/>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p:txBody>
      </p:sp>
      <p:sp>
        <p:nvSpPr>
          <p:cNvPr id="76" name="Google Shape;76;p14"/>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600"/>
              <a:buFont typeface="Oswald"/>
              <a:buNone/>
              <a:defRPr sz="3600">
                <a:latin typeface="Oswald"/>
                <a:ea typeface="Oswald"/>
                <a:cs typeface="Oswald"/>
                <a:sym typeface="Oswald"/>
              </a:defRPr>
            </a:lvl1pPr>
            <a:lvl2pPr lvl="1" rtl="0" algn="ctr">
              <a:lnSpc>
                <a:spcPct val="100000"/>
              </a:lnSpc>
              <a:spcBef>
                <a:spcPts val="0"/>
              </a:spcBef>
              <a:spcAft>
                <a:spcPts val="0"/>
              </a:spcAft>
              <a:buSzPts val="3600"/>
              <a:buFont typeface="Oswald"/>
              <a:buNone/>
              <a:defRPr sz="3600">
                <a:latin typeface="Oswald"/>
                <a:ea typeface="Oswald"/>
                <a:cs typeface="Oswald"/>
                <a:sym typeface="Oswald"/>
              </a:defRPr>
            </a:lvl2pPr>
            <a:lvl3pPr lvl="2" rtl="0" algn="ctr">
              <a:lnSpc>
                <a:spcPct val="100000"/>
              </a:lnSpc>
              <a:spcBef>
                <a:spcPts val="0"/>
              </a:spcBef>
              <a:spcAft>
                <a:spcPts val="0"/>
              </a:spcAft>
              <a:buSzPts val="3600"/>
              <a:buFont typeface="Oswald"/>
              <a:buNone/>
              <a:defRPr sz="3600">
                <a:latin typeface="Oswald"/>
                <a:ea typeface="Oswald"/>
                <a:cs typeface="Oswald"/>
                <a:sym typeface="Oswald"/>
              </a:defRPr>
            </a:lvl3pPr>
            <a:lvl4pPr lvl="3" rtl="0" algn="ctr">
              <a:lnSpc>
                <a:spcPct val="100000"/>
              </a:lnSpc>
              <a:spcBef>
                <a:spcPts val="0"/>
              </a:spcBef>
              <a:spcAft>
                <a:spcPts val="0"/>
              </a:spcAft>
              <a:buSzPts val="3600"/>
              <a:buFont typeface="Oswald"/>
              <a:buNone/>
              <a:defRPr sz="3600">
                <a:latin typeface="Oswald"/>
                <a:ea typeface="Oswald"/>
                <a:cs typeface="Oswald"/>
                <a:sym typeface="Oswald"/>
              </a:defRPr>
            </a:lvl4pPr>
            <a:lvl5pPr lvl="4" rtl="0" algn="ctr">
              <a:lnSpc>
                <a:spcPct val="100000"/>
              </a:lnSpc>
              <a:spcBef>
                <a:spcPts val="0"/>
              </a:spcBef>
              <a:spcAft>
                <a:spcPts val="0"/>
              </a:spcAft>
              <a:buSzPts val="3600"/>
              <a:buFont typeface="Oswald"/>
              <a:buNone/>
              <a:defRPr sz="3600">
                <a:latin typeface="Oswald"/>
                <a:ea typeface="Oswald"/>
                <a:cs typeface="Oswald"/>
                <a:sym typeface="Oswald"/>
              </a:defRPr>
            </a:lvl5pPr>
            <a:lvl6pPr lvl="5" rtl="0" algn="ctr">
              <a:lnSpc>
                <a:spcPct val="100000"/>
              </a:lnSpc>
              <a:spcBef>
                <a:spcPts val="0"/>
              </a:spcBef>
              <a:spcAft>
                <a:spcPts val="0"/>
              </a:spcAft>
              <a:buSzPts val="3600"/>
              <a:buFont typeface="Oswald"/>
              <a:buNone/>
              <a:defRPr sz="3600">
                <a:latin typeface="Oswald"/>
                <a:ea typeface="Oswald"/>
                <a:cs typeface="Oswald"/>
                <a:sym typeface="Oswald"/>
              </a:defRPr>
            </a:lvl6pPr>
            <a:lvl7pPr lvl="6" rtl="0" algn="ctr">
              <a:lnSpc>
                <a:spcPct val="100000"/>
              </a:lnSpc>
              <a:spcBef>
                <a:spcPts val="0"/>
              </a:spcBef>
              <a:spcAft>
                <a:spcPts val="0"/>
              </a:spcAft>
              <a:buSzPts val="3600"/>
              <a:buFont typeface="Oswald"/>
              <a:buNone/>
              <a:defRPr sz="3600">
                <a:latin typeface="Oswald"/>
                <a:ea typeface="Oswald"/>
                <a:cs typeface="Oswald"/>
                <a:sym typeface="Oswald"/>
              </a:defRPr>
            </a:lvl7pPr>
            <a:lvl8pPr lvl="7" rtl="0" algn="ctr">
              <a:lnSpc>
                <a:spcPct val="100000"/>
              </a:lnSpc>
              <a:spcBef>
                <a:spcPts val="0"/>
              </a:spcBef>
              <a:spcAft>
                <a:spcPts val="0"/>
              </a:spcAft>
              <a:buSzPts val="3600"/>
              <a:buFont typeface="Oswald"/>
              <a:buNone/>
              <a:defRPr sz="3600">
                <a:latin typeface="Oswald"/>
                <a:ea typeface="Oswald"/>
                <a:cs typeface="Oswald"/>
                <a:sym typeface="Oswald"/>
              </a:defRPr>
            </a:lvl8pPr>
            <a:lvl9pPr lvl="8" rtl="0"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77" name="Google Shape;7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8" name="Shape 78"/>
        <p:cNvGrpSpPr/>
        <p:nvPr/>
      </p:nvGrpSpPr>
      <p:grpSpPr>
        <a:xfrm>
          <a:off x="0" y="0"/>
          <a:ext cx="0" cy="0"/>
          <a:chOff x="0" y="0"/>
          <a:chExt cx="0" cy="0"/>
        </a:xfrm>
      </p:grpSpPr>
      <p:sp>
        <p:nvSpPr>
          <p:cNvPr id="79" name="Google Shape;79;p15"/>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3600">
                <a:solidFill>
                  <a:schemeClr val="lt1"/>
                </a:solidFill>
              </a:defRPr>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81" name="Google Shape;8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2" name="Shape 82"/>
        <p:cNvGrpSpPr/>
        <p:nvPr/>
      </p:nvGrpSpPr>
      <p:grpSpPr>
        <a:xfrm>
          <a:off x="0" y="0"/>
          <a:ext cx="0" cy="0"/>
          <a:chOff x="0" y="0"/>
          <a:chExt cx="0" cy="0"/>
        </a:xfrm>
      </p:grpSpPr>
      <p:cxnSp>
        <p:nvCxnSpPr>
          <p:cNvPr id="83" name="Google Shape;83;p16"/>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84" name="Google Shape;84;p1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5" name="Google Shape;85;p16"/>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6" name="Google Shape;8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7" name="Shape 87"/>
        <p:cNvGrpSpPr/>
        <p:nvPr/>
      </p:nvGrpSpPr>
      <p:grpSpPr>
        <a:xfrm>
          <a:off x="0" y="0"/>
          <a:ext cx="0" cy="0"/>
          <a:chOff x="0" y="0"/>
          <a:chExt cx="0" cy="0"/>
        </a:xfrm>
      </p:grpSpPr>
      <p:cxnSp>
        <p:nvCxnSpPr>
          <p:cNvPr id="88" name="Google Shape;88;p17"/>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89" name="Google Shape;89;p1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0" name="Google Shape;90;p17"/>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1" name="Google Shape;91;p17"/>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2" name="Google Shape;9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1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5" name="Google Shape;9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6" name="Shape 96"/>
        <p:cNvGrpSpPr/>
        <p:nvPr/>
      </p:nvGrpSpPr>
      <p:grpSpPr>
        <a:xfrm>
          <a:off x="0" y="0"/>
          <a:ext cx="0" cy="0"/>
          <a:chOff x="0" y="0"/>
          <a:chExt cx="0" cy="0"/>
        </a:xfrm>
      </p:grpSpPr>
      <p:cxnSp>
        <p:nvCxnSpPr>
          <p:cNvPr id="97" name="Google Shape;97;p19"/>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98" name="Google Shape;98;p19"/>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9" name="Google Shape;99;p19"/>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00" name="Google Shape;100;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101" name="Shape 101"/>
        <p:cNvGrpSpPr/>
        <p:nvPr/>
      </p:nvGrpSpPr>
      <p:grpSpPr>
        <a:xfrm>
          <a:off x="0" y="0"/>
          <a:ext cx="0" cy="0"/>
          <a:chOff x="0" y="0"/>
          <a:chExt cx="0" cy="0"/>
        </a:xfrm>
      </p:grpSpPr>
      <p:sp>
        <p:nvSpPr>
          <p:cNvPr id="102" name="Google Shape;102;p20"/>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p:txBody>
      </p:sp>
      <p:sp>
        <p:nvSpPr>
          <p:cNvPr id="103" name="Google Shape;103;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104" name="Shape 104"/>
        <p:cNvGrpSpPr/>
        <p:nvPr/>
      </p:nvGrpSpPr>
      <p:grpSpPr>
        <a:xfrm>
          <a:off x="0" y="0"/>
          <a:ext cx="0" cy="0"/>
          <a:chOff x="0" y="0"/>
          <a:chExt cx="0" cy="0"/>
        </a:xfrm>
      </p:grpSpPr>
      <p:sp>
        <p:nvSpPr>
          <p:cNvPr id="105" name="Google Shape;105;p21"/>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21"/>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107" name="Google Shape;107;p21"/>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600"/>
              <a:buNone/>
              <a:defRPr sz="4600">
                <a:solidFill>
                  <a:schemeClr val="lt1"/>
                </a:solidFill>
              </a:defRPr>
            </a:lvl1pPr>
            <a:lvl2pPr lvl="1" rtl="0" algn="ctr">
              <a:spcBef>
                <a:spcPts val="0"/>
              </a:spcBef>
              <a:spcAft>
                <a:spcPts val="0"/>
              </a:spcAft>
              <a:buClr>
                <a:schemeClr val="lt1"/>
              </a:buClr>
              <a:buSzPts val="4600"/>
              <a:buNone/>
              <a:defRPr sz="4600">
                <a:solidFill>
                  <a:schemeClr val="lt1"/>
                </a:solidFill>
              </a:defRPr>
            </a:lvl2pPr>
            <a:lvl3pPr lvl="2" rtl="0" algn="ctr">
              <a:spcBef>
                <a:spcPts val="0"/>
              </a:spcBef>
              <a:spcAft>
                <a:spcPts val="0"/>
              </a:spcAft>
              <a:buClr>
                <a:schemeClr val="lt1"/>
              </a:buClr>
              <a:buSzPts val="4600"/>
              <a:buNone/>
              <a:defRPr sz="4600">
                <a:solidFill>
                  <a:schemeClr val="lt1"/>
                </a:solidFill>
              </a:defRPr>
            </a:lvl3pPr>
            <a:lvl4pPr lvl="3" rtl="0" algn="ctr">
              <a:spcBef>
                <a:spcPts val="0"/>
              </a:spcBef>
              <a:spcAft>
                <a:spcPts val="0"/>
              </a:spcAft>
              <a:buClr>
                <a:schemeClr val="lt1"/>
              </a:buClr>
              <a:buSzPts val="4600"/>
              <a:buNone/>
              <a:defRPr sz="4600">
                <a:solidFill>
                  <a:schemeClr val="lt1"/>
                </a:solidFill>
              </a:defRPr>
            </a:lvl4pPr>
            <a:lvl5pPr lvl="4" rtl="0" algn="ctr">
              <a:spcBef>
                <a:spcPts val="0"/>
              </a:spcBef>
              <a:spcAft>
                <a:spcPts val="0"/>
              </a:spcAft>
              <a:buClr>
                <a:schemeClr val="lt1"/>
              </a:buClr>
              <a:buSzPts val="4600"/>
              <a:buNone/>
              <a:defRPr sz="4600">
                <a:solidFill>
                  <a:schemeClr val="lt1"/>
                </a:solidFill>
              </a:defRPr>
            </a:lvl5pPr>
            <a:lvl6pPr lvl="5" rtl="0" algn="ctr">
              <a:spcBef>
                <a:spcPts val="0"/>
              </a:spcBef>
              <a:spcAft>
                <a:spcPts val="0"/>
              </a:spcAft>
              <a:buClr>
                <a:schemeClr val="lt1"/>
              </a:buClr>
              <a:buSzPts val="4600"/>
              <a:buNone/>
              <a:defRPr sz="4600">
                <a:solidFill>
                  <a:schemeClr val="lt1"/>
                </a:solidFill>
              </a:defRPr>
            </a:lvl6pPr>
            <a:lvl7pPr lvl="6" rtl="0" algn="ctr">
              <a:spcBef>
                <a:spcPts val="0"/>
              </a:spcBef>
              <a:spcAft>
                <a:spcPts val="0"/>
              </a:spcAft>
              <a:buClr>
                <a:schemeClr val="lt1"/>
              </a:buClr>
              <a:buSzPts val="4600"/>
              <a:buNone/>
              <a:defRPr sz="4600">
                <a:solidFill>
                  <a:schemeClr val="lt1"/>
                </a:solidFill>
              </a:defRPr>
            </a:lvl7pPr>
            <a:lvl8pPr lvl="7" rtl="0" algn="ctr">
              <a:spcBef>
                <a:spcPts val="0"/>
              </a:spcBef>
              <a:spcAft>
                <a:spcPts val="0"/>
              </a:spcAft>
              <a:buClr>
                <a:schemeClr val="lt1"/>
              </a:buClr>
              <a:buSzPts val="4600"/>
              <a:buNone/>
              <a:defRPr sz="4600">
                <a:solidFill>
                  <a:schemeClr val="lt1"/>
                </a:solidFill>
              </a:defRPr>
            </a:lvl8pPr>
            <a:lvl9pPr lvl="8" rtl="0" algn="ctr">
              <a:spcBef>
                <a:spcPts val="0"/>
              </a:spcBef>
              <a:spcAft>
                <a:spcPts val="0"/>
              </a:spcAft>
              <a:buClr>
                <a:schemeClr val="lt1"/>
              </a:buClr>
              <a:buSzPts val="4600"/>
              <a:buNone/>
              <a:defRPr sz="4600">
                <a:solidFill>
                  <a:schemeClr val="lt1"/>
                </a:solidFill>
              </a:defRPr>
            </a:lvl9pPr>
          </a:lstStyle>
          <a:p/>
        </p:txBody>
      </p:sp>
      <p:sp>
        <p:nvSpPr>
          <p:cNvPr id="108" name="Google Shape;108;p21"/>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900"/>
              <a:buNone/>
              <a:defRPr sz="1900">
                <a:solidFill>
                  <a:schemeClr val="lt1"/>
                </a:solidFill>
              </a:defRPr>
            </a:lvl1pPr>
            <a:lvl2pPr lvl="1" rtl="0" algn="ctr">
              <a:lnSpc>
                <a:spcPct val="100000"/>
              </a:lnSpc>
              <a:spcBef>
                <a:spcPts val="0"/>
              </a:spcBef>
              <a:spcAft>
                <a:spcPts val="0"/>
              </a:spcAft>
              <a:buClr>
                <a:schemeClr val="lt1"/>
              </a:buClr>
              <a:buSzPts val="1900"/>
              <a:buNone/>
              <a:defRPr sz="1900">
                <a:solidFill>
                  <a:schemeClr val="lt1"/>
                </a:solidFill>
              </a:defRPr>
            </a:lvl2pPr>
            <a:lvl3pPr lvl="2" rtl="0" algn="ctr">
              <a:lnSpc>
                <a:spcPct val="100000"/>
              </a:lnSpc>
              <a:spcBef>
                <a:spcPts val="0"/>
              </a:spcBef>
              <a:spcAft>
                <a:spcPts val="0"/>
              </a:spcAft>
              <a:buClr>
                <a:schemeClr val="lt1"/>
              </a:buClr>
              <a:buSzPts val="1900"/>
              <a:buNone/>
              <a:defRPr sz="1900">
                <a:solidFill>
                  <a:schemeClr val="lt1"/>
                </a:solidFill>
              </a:defRPr>
            </a:lvl3pPr>
            <a:lvl4pPr lvl="3" rtl="0" algn="ctr">
              <a:lnSpc>
                <a:spcPct val="100000"/>
              </a:lnSpc>
              <a:spcBef>
                <a:spcPts val="0"/>
              </a:spcBef>
              <a:spcAft>
                <a:spcPts val="0"/>
              </a:spcAft>
              <a:buClr>
                <a:schemeClr val="lt1"/>
              </a:buClr>
              <a:buSzPts val="1900"/>
              <a:buNone/>
              <a:defRPr sz="1900">
                <a:solidFill>
                  <a:schemeClr val="lt1"/>
                </a:solidFill>
              </a:defRPr>
            </a:lvl4pPr>
            <a:lvl5pPr lvl="4" rtl="0" algn="ctr">
              <a:lnSpc>
                <a:spcPct val="100000"/>
              </a:lnSpc>
              <a:spcBef>
                <a:spcPts val="0"/>
              </a:spcBef>
              <a:spcAft>
                <a:spcPts val="0"/>
              </a:spcAft>
              <a:buClr>
                <a:schemeClr val="lt1"/>
              </a:buClr>
              <a:buSzPts val="1900"/>
              <a:buNone/>
              <a:defRPr sz="1900">
                <a:solidFill>
                  <a:schemeClr val="lt1"/>
                </a:solidFill>
              </a:defRPr>
            </a:lvl5pPr>
            <a:lvl6pPr lvl="5" rtl="0" algn="ctr">
              <a:lnSpc>
                <a:spcPct val="100000"/>
              </a:lnSpc>
              <a:spcBef>
                <a:spcPts val="0"/>
              </a:spcBef>
              <a:spcAft>
                <a:spcPts val="0"/>
              </a:spcAft>
              <a:buClr>
                <a:schemeClr val="lt1"/>
              </a:buClr>
              <a:buSzPts val="1900"/>
              <a:buNone/>
              <a:defRPr sz="1900">
                <a:solidFill>
                  <a:schemeClr val="lt1"/>
                </a:solidFill>
              </a:defRPr>
            </a:lvl6pPr>
            <a:lvl7pPr lvl="6" rtl="0" algn="ctr">
              <a:lnSpc>
                <a:spcPct val="100000"/>
              </a:lnSpc>
              <a:spcBef>
                <a:spcPts val="0"/>
              </a:spcBef>
              <a:spcAft>
                <a:spcPts val="0"/>
              </a:spcAft>
              <a:buClr>
                <a:schemeClr val="lt1"/>
              </a:buClr>
              <a:buSzPts val="1900"/>
              <a:buNone/>
              <a:defRPr sz="1900">
                <a:solidFill>
                  <a:schemeClr val="lt1"/>
                </a:solidFill>
              </a:defRPr>
            </a:lvl7pPr>
            <a:lvl8pPr lvl="7" rtl="0" algn="ctr">
              <a:lnSpc>
                <a:spcPct val="100000"/>
              </a:lnSpc>
              <a:spcBef>
                <a:spcPts val="0"/>
              </a:spcBef>
              <a:spcAft>
                <a:spcPts val="0"/>
              </a:spcAft>
              <a:buClr>
                <a:schemeClr val="lt1"/>
              </a:buClr>
              <a:buSzPts val="1900"/>
              <a:buNone/>
              <a:defRPr sz="1900">
                <a:solidFill>
                  <a:schemeClr val="lt1"/>
                </a:solidFill>
              </a:defRPr>
            </a:lvl8pPr>
            <a:lvl9pPr lvl="8" rtl="0" algn="ctr">
              <a:lnSpc>
                <a:spcPct val="100000"/>
              </a:lnSpc>
              <a:spcBef>
                <a:spcPts val="0"/>
              </a:spcBef>
              <a:spcAft>
                <a:spcPts val="0"/>
              </a:spcAft>
              <a:buClr>
                <a:schemeClr val="lt1"/>
              </a:buClr>
              <a:buSzPts val="1900"/>
              <a:buNone/>
              <a:defRPr sz="1900">
                <a:solidFill>
                  <a:schemeClr val="lt1"/>
                </a:solidFill>
              </a:defRPr>
            </a:lvl9pPr>
          </a:lstStyle>
          <a:p/>
        </p:txBody>
      </p:sp>
      <p:sp>
        <p:nvSpPr>
          <p:cNvPr id="109" name="Google Shape;109;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10" name="Google Shape;110;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1" name="Shape 111"/>
        <p:cNvGrpSpPr/>
        <p:nvPr/>
      </p:nvGrpSpPr>
      <p:grpSpPr>
        <a:xfrm>
          <a:off x="0" y="0"/>
          <a:ext cx="0" cy="0"/>
          <a:chOff x="0" y="0"/>
          <a:chExt cx="0" cy="0"/>
        </a:xfrm>
      </p:grpSpPr>
      <p:sp>
        <p:nvSpPr>
          <p:cNvPr id="112" name="Google Shape;112;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113" name="Google Shape;113;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4" name="Shape 114"/>
        <p:cNvGrpSpPr/>
        <p:nvPr/>
      </p:nvGrpSpPr>
      <p:grpSpPr>
        <a:xfrm>
          <a:off x="0" y="0"/>
          <a:ext cx="0" cy="0"/>
          <a:chOff x="0" y="0"/>
          <a:chExt cx="0" cy="0"/>
        </a:xfrm>
      </p:grpSpPr>
      <p:cxnSp>
        <p:nvCxnSpPr>
          <p:cNvPr id="115" name="Google Shape;115;p23"/>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116" name="Google Shape;116;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17" name="Google Shape;117;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18" name="Google Shape;118;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9" name="Shape 119"/>
        <p:cNvGrpSpPr/>
        <p:nvPr/>
      </p:nvGrpSpPr>
      <p:grpSpPr>
        <a:xfrm>
          <a:off x="0" y="0"/>
          <a:ext cx="0" cy="0"/>
          <a:chOff x="0" y="0"/>
          <a:chExt cx="0" cy="0"/>
        </a:xfrm>
      </p:grpSpPr>
      <p:sp>
        <p:nvSpPr>
          <p:cNvPr id="120" name="Google Shape;120;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68" name="Shape 68"/>
        <p:cNvGrpSpPr/>
        <p:nvPr/>
      </p:nvGrpSpPr>
      <p:grpSpPr>
        <a:xfrm>
          <a:off x="0" y="0"/>
          <a:ext cx="0" cy="0"/>
          <a:chOff x="0" y="0"/>
          <a:chExt cx="0" cy="0"/>
        </a:xfrm>
      </p:grpSpPr>
      <p:sp>
        <p:nvSpPr>
          <p:cNvPr id="69" name="Google Shape;69;p13"/>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0" name="Google Shape;70;p13"/>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rtl="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71" name="Google Shape;7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Source Code Pro"/>
                <a:ea typeface="Source Code Pro"/>
                <a:cs typeface="Source Code Pro"/>
                <a:sym typeface="Source Code Pro"/>
              </a:defRPr>
            </a:lvl1pPr>
            <a:lvl2pPr lvl="1" rtl="0" algn="r">
              <a:buNone/>
              <a:defRPr sz="1000">
                <a:solidFill>
                  <a:schemeClr val="dk2"/>
                </a:solidFill>
                <a:latin typeface="Source Code Pro"/>
                <a:ea typeface="Source Code Pro"/>
                <a:cs typeface="Source Code Pro"/>
                <a:sym typeface="Source Code Pro"/>
              </a:defRPr>
            </a:lvl2pPr>
            <a:lvl3pPr lvl="2" rtl="0" algn="r">
              <a:buNone/>
              <a:defRPr sz="1000">
                <a:solidFill>
                  <a:schemeClr val="dk2"/>
                </a:solidFill>
                <a:latin typeface="Source Code Pro"/>
                <a:ea typeface="Source Code Pro"/>
                <a:cs typeface="Source Code Pro"/>
                <a:sym typeface="Source Code Pro"/>
              </a:defRPr>
            </a:lvl3pPr>
            <a:lvl4pPr lvl="3" rtl="0" algn="r">
              <a:buNone/>
              <a:defRPr sz="1000">
                <a:solidFill>
                  <a:schemeClr val="dk2"/>
                </a:solidFill>
                <a:latin typeface="Source Code Pro"/>
                <a:ea typeface="Source Code Pro"/>
                <a:cs typeface="Source Code Pro"/>
                <a:sym typeface="Source Code Pro"/>
              </a:defRPr>
            </a:lvl4pPr>
            <a:lvl5pPr lvl="4" rtl="0" algn="r">
              <a:buNone/>
              <a:defRPr sz="1000">
                <a:solidFill>
                  <a:schemeClr val="dk2"/>
                </a:solidFill>
                <a:latin typeface="Source Code Pro"/>
                <a:ea typeface="Source Code Pro"/>
                <a:cs typeface="Source Code Pro"/>
                <a:sym typeface="Source Code Pro"/>
              </a:defRPr>
            </a:lvl5pPr>
            <a:lvl6pPr lvl="5" rtl="0" algn="r">
              <a:buNone/>
              <a:defRPr sz="1000">
                <a:solidFill>
                  <a:schemeClr val="dk2"/>
                </a:solidFill>
                <a:latin typeface="Source Code Pro"/>
                <a:ea typeface="Source Code Pro"/>
                <a:cs typeface="Source Code Pro"/>
                <a:sym typeface="Source Code Pro"/>
              </a:defRPr>
            </a:lvl6pPr>
            <a:lvl7pPr lvl="6" rtl="0" algn="r">
              <a:buNone/>
              <a:defRPr sz="1000">
                <a:solidFill>
                  <a:schemeClr val="dk2"/>
                </a:solidFill>
                <a:latin typeface="Source Code Pro"/>
                <a:ea typeface="Source Code Pro"/>
                <a:cs typeface="Source Code Pro"/>
                <a:sym typeface="Source Code Pro"/>
              </a:defRPr>
            </a:lvl7pPr>
            <a:lvl8pPr lvl="7" rtl="0" algn="r">
              <a:buNone/>
              <a:defRPr sz="1000">
                <a:solidFill>
                  <a:schemeClr val="dk2"/>
                </a:solidFill>
                <a:latin typeface="Source Code Pro"/>
                <a:ea typeface="Source Code Pro"/>
                <a:cs typeface="Source Code Pro"/>
                <a:sym typeface="Source Code Pro"/>
              </a:defRPr>
            </a:lvl8pPr>
            <a:lvl9pPr lvl="8" rtl="0"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5.jpg"/><Relationship Id="rId4" Type="http://schemas.openxmlformats.org/officeDocument/2006/relationships/image" Target="../media/image35.jpg"/><Relationship Id="rId5" Type="http://schemas.openxmlformats.org/officeDocument/2006/relationships/image" Target="../media/image20.jpg"/><Relationship Id="rId6" Type="http://schemas.openxmlformats.org/officeDocument/2006/relationships/image" Target="../media/image13.jpg"/><Relationship Id="rId7" Type="http://schemas.openxmlformats.org/officeDocument/2006/relationships/image" Target="../media/image3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5.jpg"/><Relationship Id="rId4" Type="http://schemas.openxmlformats.org/officeDocument/2006/relationships/image" Target="../media/image37.jpg"/><Relationship Id="rId5" Type="http://schemas.openxmlformats.org/officeDocument/2006/relationships/image" Target="../media/image4.jpg"/><Relationship Id="rId6" Type="http://schemas.openxmlformats.org/officeDocument/2006/relationships/image" Target="../media/image36.jpg"/><Relationship Id="rId7"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jpg"/><Relationship Id="rId4" Type="http://schemas.openxmlformats.org/officeDocument/2006/relationships/image" Target="../media/image1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jpg"/><Relationship Id="rId4" Type="http://schemas.openxmlformats.org/officeDocument/2006/relationships/image" Target="../media/image12.jpg"/><Relationship Id="rId5"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9.png"/><Relationship Id="rId5" Type="http://schemas.openxmlformats.org/officeDocument/2006/relationships/image" Target="../media/image7.jpg"/><Relationship Id="rId6"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jp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jp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jp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jp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jp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jp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jpg"/><Relationship Id="rId4" Type="http://schemas.openxmlformats.org/officeDocument/2006/relationships/image" Target="../media/image19.jpg"/><Relationship Id="rId5"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jpg"/><Relationship Id="rId4" Type="http://schemas.openxmlformats.org/officeDocument/2006/relationships/image" Target="../media/image19.jpg"/><Relationship Id="rId5"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jpg"/><Relationship Id="rId4" Type="http://schemas.openxmlformats.org/officeDocument/2006/relationships/image" Target="../media/image19.jpg"/><Relationship Id="rId5"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jpg"/><Relationship Id="rId4" Type="http://schemas.openxmlformats.org/officeDocument/2006/relationships/image" Target="../media/image19.jpg"/><Relationship Id="rId5"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jpg"/><Relationship Id="rId4" Type="http://schemas.openxmlformats.org/officeDocument/2006/relationships/image" Target="../media/image19.jpg"/><Relationship Id="rId5"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1.jpg"/><Relationship Id="rId4" Type="http://schemas.openxmlformats.org/officeDocument/2006/relationships/image" Target="../media/image19.jpg"/><Relationship Id="rId5" Type="http://schemas.openxmlformats.org/officeDocument/2006/relationships/image" Target="../media/image3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1.jpg"/><Relationship Id="rId4" Type="http://schemas.openxmlformats.org/officeDocument/2006/relationships/image" Target="../media/image19.jpg"/><Relationship Id="rId5" Type="http://schemas.openxmlformats.org/officeDocument/2006/relationships/image" Target="../media/image3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 Id="rId3" Type="http://schemas.openxmlformats.org/officeDocument/2006/relationships/image" Target="../media/image29.jpg"/><Relationship Id="rId4" Type="http://schemas.openxmlformats.org/officeDocument/2006/relationships/image" Target="../media/image38.png"/><Relationship Id="rId5" Type="http://schemas.openxmlformats.org/officeDocument/2006/relationships/image" Target="../media/image32.png"/><Relationship Id="rId6" Type="http://schemas.openxmlformats.org/officeDocument/2006/relationships/image" Target="../media/image30.png"/><Relationship Id="rId7"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3.jp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4" name="Shape 124"/>
        <p:cNvGrpSpPr/>
        <p:nvPr/>
      </p:nvGrpSpPr>
      <p:grpSpPr>
        <a:xfrm>
          <a:off x="0" y="0"/>
          <a:ext cx="0" cy="0"/>
          <a:chOff x="0" y="0"/>
          <a:chExt cx="0" cy="0"/>
        </a:xfrm>
      </p:grpSpPr>
      <p:sp>
        <p:nvSpPr>
          <p:cNvPr id="125" name="Google Shape;125;p25"/>
          <p:cNvSpPr txBox="1"/>
          <p:nvPr>
            <p:ph type="ctrTitle"/>
          </p:nvPr>
        </p:nvSpPr>
        <p:spPr>
          <a:xfrm>
            <a:off x="3043200" y="536225"/>
            <a:ext cx="6331500" cy="15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4200"/>
              <a:t>Predicting Market Values of the Football Players</a:t>
            </a:r>
            <a:endParaRPr sz="4200"/>
          </a:p>
        </p:txBody>
      </p:sp>
      <p:sp>
        <p:nvSpPr>
          <p:cNvPr id="126" name="Google Shape;126;p25"/>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2400"/>
              <a:t>Team 3</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2" name="Shape 202"/>
        <p:cNvGrpSpPr/>
        <p:nvPr/>
      </p:nvGrpSpPr>
      <p:grpSpPr>
        <a:xfrm>
          <a:off x="0" y="0"/>
          <a:ext cx="0" cy="0"/>
          <a:chOff x="0" y="0"/>
          <a:chExt cx="0" cy="0"/>
        </a:xfrm>
      </p:grpSpPr>
      <p:grpSp>
        <p:nvGrpSpPr>
          <p:cNvPr id="203" name="Google Shape;203;p34"/>
          <p:cNvGrpSpPr/>
          <p:nvPr/>
        </p:nvGrpSpPr>
        <p:grpSpPr>
          <a:xfrm rot="10800000">
            <a:off x="7577623" y="211859"/>
            <a:ext cx="930320" cy="2560505"/>
            <a:chOff x="-1435027" y="1362018"/>
            <a:chExt cx="944104" cy="2598443"/>
          </a:xfrm>
        </p:grpSpPr>
        <p:sp>
          <p:nvSpPr>
            <p:cNvPr id="204" name="Google Shape;204;p34"/>
            <p:cNvSpPr/>
            <p:nvPr/>
          </p:nvSpPr>
          <p:spPr>
            <a:xfrm>
              <a:off x="-1079594" y="1663708"/>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4"/>
            <p:cNvSpPr/>
            <p:nvPr/>
          </p:nvSpPr>
          <p:spPr>
            <a:xfrm>
              <a:off x="-1079594" y="1962964"/>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4"/>
            <p:cNvSpPr/>
            <p:nvPr/>
          </p:nvSpPr>
          <p:spPr>
            <a:xfrm>
              <a:off x="-1079594" y="2262219"/>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4"/>
            <p:cNvSpPr/>
            <p:nvPr/>
          </p:nvSpPr>
          <p:spPr>
            <a:xfrm>
              <a:off x="-1079594" y="2561474"/>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4"/>
            <p:cNvSpPr/>
            <p:nvPr/>
          </p:nvSpPr>
          <p:spPr>
            <a:xfrm>
              <a:off x="-1079594" y="2860730"/>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4"/>
            <p:cNvSpPr/>
            <p:nvPr/>
          </p:nvSpPr>
          <p:spPr>
            <a:xfrm>
              <a:off x="-1079594" y="3159985"/>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4"/>
            <p:cNvSpPr/>
            <p:nvPr/>
          </p:nvSpPr>
          <p:spPr>
            <a:xfrm>
              <a:off x="-1079594" y="3459240"/>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4"/>
            <p:cNvSpPr/>
            <p:nvPr/>
          </p:nvSpPr>
          <p:spPr>
            <a:xfrm>
              <a:off x="-1435012" y="1962429"/>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4"/>
            <p:cNvSpPr/>
            <p:nvPr/>
          </p:nvSpPr>
          <p:spPr>
            <a:xfrm>
              <a:off x="-1435012" y="2261684"/>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4"/>
            <p:cNvSpPr/>
            <p:nvPr/>
          </p:nvSpPr>
          <p:spPr>
            <a:xfrm>
              <a:off x="-1435012" y="2560940"/>
              <a:ext cx="234300" cy="202500"/>
            </a:xfrm>
            <a:prstGeom prst="triangle">
              <a:avLst>
                <a:gd fmla="val 50000" name="adj"/>
              </a:avLst>
            </a:prstGeom>
            <a:solidFill>
              <a:srgbClr val="FFFFFF">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4"/>
            <p:cNvSpPr/>
            <p:nvPr/>
          </p:nvSpPr>
          <p:spPr>
            <a:xfrm>
              <a:off x="-1435012" y="2860195"/>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4"/>
            <p:cNvSpPr/>
            <p:nvPr/>
          </p:nvSpPr>
          <p:spPr>
            <a:xfrm>
              <a:off x="-1435012" y="3159450"/>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4"/>
            <p:cNvSpPr/>
            <p:nvPr/>
          </p:nvSpPr>
          <p:spPr>
            <a:xfrm>
              <a:off x="-1435012" y="3458706"/>
              <a:ext cx="234300" cy="202500"/>
            </a:xfrm>
            <a:prstGeom prst="triangle">
              <a:avLst>
                <a:gd fmla="val 50000" name="adj"/>
              </a:avLst>
            </a:prstGeom>
            <a:solidFill>
              <a:srgbClr val="FFFFFF">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4"/>
            <p:cNvSpPr/>
            <p:nvPr/>
          </p:nvSpPr>
          <p:spPr>
            <a:xfrm>
              <a:off x="-1435012" y="3757961"/>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4"/>
            <p:cNvSpPr/>
            <p:nvPr/>
          </p:nvSpPr>
          <p:spPr>
            <a:xfrm>
              <a:off x="-725224" y="1362018"/>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4"/>
            <p:cNvSpPr/>
            <p:nvPr/>
          </p:nvSpPr>
          <p:spPr>
            <a:xfrm>
              <a:off x="-725224" y="1661273"/>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4"/>
            <p:cNvSpPr/>
            <p:nvPr/>
          </p:nvSpPr>
          <p:spPr>
            <a:xfrm>
              <a:off x="-725224" y="1960529"/>
              <a:ext cx="234300" cy="202500"/>
            </a:xfrm>
            <a:prstGeom prst="triangle">
              <a:avLst>
                <a:gd fmla="val 50000" name="adj"/>
              </a:avLst>
            </a:prstGeom>
            <a:solidFill>
              <a:srgbClr val="FFFFFF">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4"/>
            <p:cNvSpPr/>
            <p:nvPr/>
          </p:nvSpPr>
          <p:spPr>
            <a:xfrm>
              <a:off x="-725224" y="2259784"/>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4"/>
            <p:cNvSpPr/>
            <p:nvPr/>
          </p:nvSpPr>
          <p:spPr>
            <a:xfrm>
              <a:off x="-725224" y="2559039"/>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4"/>
            <p:cNvSpPr/>
            <p:nvPr/>
          </p:nvSpPr>
          <p:spPr>
            <a:xfrm>
              <a:off x="-725224" y="2858295"/>
              <a:ext cx="234300" cy="202500"/>
            </a:xfrm>
            <a:prstGeom prst="triangle">
              <a:avLst>
                <a:gd fmla="val 50000" name="adj"/>
              </a:avLst>
            </a:prstGeom>
            <a:solidFill>
              <a:srgbClr val="FFFFFF">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4"/>
            <p:cNvSpPr/>
            <p:nvPr/>
          </p:nvSpPr>
          <p:spPr>
            <a:xfrm>
              <a:off x="-725224" y="3157550"/>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4"/>
            <p:cNvSpPr/>
            <p:nvPr/>
          </p:nvSpPr>
          <p:spPr>
            <a:xfrm>
              <a:off x="-1435027" y="1663708"/>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34"/>
          <p:cNvSpPr/>
          <p:nvPr/>
        </p:nvSpPr>
        <p:spPr>
          <a:xfrm rot="-2993">
            <a:off x="1329699" y="-2676"/>
            <a:ext cx="3101701" cy="4050303"/>
          </a:xfrm>
          <a:prstGeom prst="rect">
            <a:avLst/>
          </a:prstGeom>
          <a:solidFill>
            <a:srgbClr val="FFFFFF"/>
          </a:solidFill>
          <a:ln>
            <a:noFill/>
          </a:ln>
          <a:effectLst>
            <a:outerShdw blurRad="228600" rotWithShape="0" algn="tl" dir="5400000" dist="50800">
              <a:srgbClr val="000000">
                <a:alpha val="54900"/>
              </a:srgb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p34"/>
          <p:cNvSpPr/>
          <p:nvPr/>
        </p:nvSpPr>
        <p:spPr>
          <a:xfrm rot="-2999">
            <a:off x="4722199" y="1095316"/>
            <a:ext cx="3095401" cy="4048803"/>
          </a:xfrm>
          <a:prstGeom prst="rect">
            <a:avLst/>
          </a:prstGeom>
          <a:solidFill>
            <a:srgbClr val="FFFFFF"/>
          </a:solidFill>
          <a:ln>
            <a:noFill/>
          </a:ln>
          <a:effectLst>
            <a:outerShdw blurRad="228600" rotWithShape="0" algn="tl" dir="5400000" dist="50800">
              <a:srgbClr val="000000">
                <a:alpha val="54900"/>
              </a:srgb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p34"/>
          <p:cNvSpPr txBox="1"/>
          <p:nvPr/>
        </p:nvSpPr>
        <p:spPr>
          <a:xfrm>
            <a:off x="176252" y="4012125"/>
            <a:ext cx="4154700" cy="112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000">
                <a:solidFill>
                  <a:srgbClr val="FFFFFF"/>
                </a:solidFill>
                <a:latin typeface="Raleway"/>
                <a:ea typeface="Raleway"/>
                <a:cs typeface="Raleway"/>
                <a:sym typeface="Raleway"/>
              </a:rPr>
              <a:t>FIFA Performance Dashboard</a:t>
            </a:r>
            <a:endParaRPr b="1" sz="3000">
              <a:solidFill>
                <a:srgbClr val="FFFFFF"/>
              </a:solidFill>
              <a:latin typeface="Raleway"/>
              <a:ea typeface="Raleway"/>
              <a:cs typeface="Raleway"/>
              <a:sym typeface="Raleway"/>
            </a:endParaRPr>
          </a:p>
          <a:p>
            <a:pPr indent="0" lvl="0" marL="0" rtl="0" algn="ctr">
              <a:lnSpc>
                <a:spcPct val="115000"/>
              </a:lnSpc>
              <a:spcBef>
                <a:spcPts val="0"/>
              </a:spcBef>
              <a:spcAft>
                <a:spcPts val="0"/>
              </a:spcAft>
              <a:buNone/>
            </a:pPr>
            <a:r>
              <a:t/>
            </a:r>
            <a:endParaRPr sz="700">
              <a:solidFill>
                <a:srgbClr val="FFFFFF"/>
              </a:solidFill>
              <a:latin typeface="Raleway"/>
              <a:ea typeface="Raleway"/>
              <a:cs typeface="Raleway"/>
              <a:sym typeface="Raleway"/>
            </a:endParaRPr>
          </a:p>
          <a:p>
            <a:pPr indent="0" lvl="0" marL="0" rtl="0" algn="ctr">
              <a:lnSpc>
                <a:spcPct val="115000"/>
              </a:lnSpc>
              <a:spcBef>
                <a:spcPts val="0"/>
              </a:spcBef>
              <a:spcAft>
                <a:spcPts val="0"/>
              </a:spcAft>
              <a:buNone/>
            </a:pPr>
            <a:r>
              <a:t/>
            </a:r>
            <a:endParaRPr sz="700">
              <a:solidFill>
                <a:srgbClr val="D9F0FF"/>
              </a:solidFill>
              <a:latin typeface="Raleway"/>
              <a:ea typeface="Raleway"/>
              <a:cs typeface="Raleway"/>
              <a:sym typeface="Raleway"/>
            </a:endParaRPr>
          </a:p>
        </p:txBody>
      </p:sp>
      <p:pic>
        <p:nvPicPr>
          <p:cNvPr id="229" name="Google Shape;229;p34"/>
          <p:cNvPicPr preferRelativeResize="0"/>
          <p:nvPr/>
        </p:nvPicPr>
        <p:blipFill>
          <a:blip r:embed="rId4">
            <a:alphaModFix/>
          </a:blip>
          <a:stretch>
            <a:fillRect/>
          </a:stretch>
        </p:blipFill>
        <p:spPr>
          <a:xfrm>
            <a:off x="1436650" y="211850"/>
            <a:ext cx="2894298" cy="1712326"/>
          </a:xfrm>
          <a:prstGeom prst="rect">
            <a:avLst/>
          </a:prstGeom>
          <a:noFill/>
          <a:ln>
            <a:noFill/>
          </a:ln>
        </p:spPr>
      </p:pic>
      <p:pic>
        <p:nvPicPr>
          <p:cNvPr id="230" name="Google Shape;230;p34"/>
          <p:cNvPicPr preferRelativeResize="0"/>
          <p:nvPr/>
        </p:nvPicPr>
        <p:blipFill>
          <a:blip r:embed="rId5">
            <a:alphaModFix/>
          </a:blip>
          <a:stretch>
            <a:fillRect/>
          </a:stretch>
        </p:blipFill>
        <p:spPr>
          <a:xfrm>
            <a:off x="1470900" y="2007750"/>
            <a:ext cx="2860051" cy="1920799"/>
          </a:xfrm>
          <a:prstGeom prst="rect">
            <a:avLst/>
          </a:prstGeom>
          <a:noFill/>
          <a:ln>
            <a:noFill/>
          </a:ln>
        </p:spPr>
      </p:pic>
      <p:pic>
        <p:nvPicPr>
          <p:cNvPr id="231" name="Google Shape;231;p34"/>
          <p:cNvPicPr preferRelativeResize="0"/>
          <p:nvPr/>
        </p:nvPicPr>
        <p:blipFill>
          <a:blip r:embed="rId6">
            <a:alphaModFix/>
          </a:blip>
          <a:stretch>
            <a:fillRect/>
          </a:stretch>
        </p:blipFill>
        <p:spPr>
          <a:xfrm>
            <a:off x="4822250" y="1166325"/>
            <a:ext cx="2860050" cy="1920799"/>
          </a:xfrm>
          <a:prstGeom prst="rect">
            <a:avLst/>
          </a:prstGeom>
          <a:noFill/>
          <a:ln>
            <a:noFill/>
          </a:ln>
          <a:effectLst>
            <a:outerShdw blurRad="228600" rotWithShape="0" algn="tl" dir="5400000" dist="50800">
              <a:srgbClr val="000000">
                <a:alpha val="54900"/>
              </a:srgbClr>
            </a:outerShdw>
          </a:effectLst>
        </p:spPr>
      </p:pic>
      <p:pic>
        <p:nvPicPr>
          <p:cNvPr id="232" name="Google Shape;232;p34"/>
          <p:cNvPicPr preferRelativeResize="0"/>
          <p:nvPr/>
        </p:nvPicPr>
        <p:blipFill>
          <a:blip r:embed="rId7">
            <a:alphaModFix/>
          </a:blip>
          <a:stretch>
            <a:fillRect/>
          </a:stretch>
        </p:blipFill>
        <p:spPr>
          <a:xfrm>
            <a:off x="4874588" y="3265850"/>
            <a:ext cx="2755375" cy="18776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6" name="Shape 236"/>
        <p:cNvGrpSpPr/>
        <p:nvPr/>
      </p:nvGrpSpPr>
      <p:grpSpPr>
        <a:xfrm>
          <a:off x="0" y="0"/>
          <a:ext cx="0" cy="0"/>
          <a:chOff x="0" y="0"/>
          <a:chExt cx="0" cy="0"/>
        </a:xfrm>
      </p:grpSpPr>
      <p:grpSp>
        <p:nvGrpSpPr>
          <p:cNvPr id="237" name="Google Shape;237;p35"/>
          <p:cNvGrpSpPr/>
          <p:nvPr/>
        </p:nvGrpSpPr>
        <p:grpSpPr>
          <a:xfrm rot="10800000">
            <a:off x="7577623" y="211859"/>
            <a:ext cx="930320" cy="2560505"/>
            <a:chOff x="-1435027" y="1362018"/>
            <a:chExt cx="944104" cy="2598443"/>
          </a:xfrm>
        </p:grpSpPr>
        <p:sp>
          <p:nvSpPr>
            <p:cNvPr id="238" name="Google Shape;238;p35"/>
            <p:cNvSpPr/>
            <p:nvPr/>
          </p:nvSpPr>
          <p:spPr>
            <a:xfrm>
              <a:off x="-1079594" y="1663708"/>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5"/>
            <p:cNvSpPr/>
            <p:nvPr/>
          </p:nvSpPr>
          <p:spPr>
            <a:xfrm>
              <a:off x="-1079594" y="1962964"/>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5"/>
            <p:cNvSpPr/>
            <p:nvPr/>
          </p:nvSpPr>
          <p:spPr>
            <a:xfrm>
              <a:off x="-1079594" y="2262219"/>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5"/>
            <p:cNvSpPr/>
            <p:nvPr/>
          </p:nvSpPr>
          <p:spPr>
            <a:xfrm>
              <a:off x="-1079594" y="2561474"/>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5"/>
            <p:cNvSpPr/>
            <p:nvPr/>
          </p:nvSpPr>
          <p:spPr>
            <a:xfrm>
              <a:off x="-1079594" y="2860730"/>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5"/>
            <p:cNvSpPr/>
            <p:nvPr/>
          </p:nvSpPr>
          <p:spPr>
            <a:xfrm>
              <a:off x="-1079594" y="3159985"/>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5"/>
            <p:cNvSpPr/>
            <p:nvPr/>
          </p:nvSpPr>
          <p:spPr>
            <a:xfrm>
              <a:off x="-1079594" y="3459240"/>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5"/>
            <p:cNvSpPr/>
            <p:nvPr/>
          </p:nvSpPr>
          <p:spPr>
            <a:xfrm>
              <a:off x="-1435012" y="1962429"/>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5"/>
            <p:cNvSpPr/>
            <p:nvPr/>
          </p:nvSpPr>
          <p:spPr>
            <a:xfrm>
              <a:off x="-1435012" y="2261684"/>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5"/>
            <p:cNvSpPr/>
            <p:nvPr/>
          </p:nvSpPr>
          <p:spPr>
            <a:xfrm>
              <a:off x="-1435012" y="2560940"/>
              <a:ext cx="234300" cy="202500"/>
            </a:xfrm>
            <a:prstGeom prst="triangle">
              <a:avLst>
                <a:gd fmla="val 50000" name="adj"/>
              </a:avLst>
            </a:prstGeom>
            <a:solidFill>
              <a:srgbClr val="FFFFFF">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5"/>
            <p:cNvSpPr/>
            <p:nvPr/>
          </p:nvSpPr>
          <p:spPr>
            <a:xfrm>
              <a:off x="-1435012" y="2860195"/>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5"/>
            <p:cNvSpPr/>
            <p:nvPr/>
          </p:nvSpPr>
          <p:spPr>
            <a:xfrm>
              <a:off x="-1435012" y="3159450"/>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5"/>
            <p:cNvSpPr/>
            <p:nvPr/>
          </p:nvSpPr>
          <p:spPr>
            <a:xfrm>
              <a:off x="-1435012" y="3458706"/>
              <a:ext cx="234300" cy="202500"/>
            </a:xfrm>
            <a:prstGeom prst="triangle">
              <a:avLst>
                <a:gd fmla="val 50000" name="adj"/>
              </a:avLst>
            </a:prstGeom>
            <a:solidFill>
              <a:srgbClr val="FFFFFF">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5"/>
            <p:cNvSpPr/>
            <p:nvPr/>
          </p:nvSpPr>
          <p:spPr>
            <a:xfrm>
              <a:off x="-1435012" y="3757961"/>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5"/>
            <p:cNvSpPr/>
            <p:nvPr/>
          </p:nvSpPr>
          <p:spPr>
            <a:xfrm>
              <a:off x="-725224" y="1362018"/>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5"/>
            <p:cNvSpPr/>
            <p:nvPr/>
          </p:nvSpPr>
          <p:spPr>
            <a:xfrm>
              <a:off x="-725224" y="1661273"/>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5"/>
            <p:cNvSpPr/>
            <p:nvPr/>
          </p:nvSpPr>
          <p:spPr>
            <a:xfrm>
              <a:off x="-725224" y="1960529"/>
              <a:ext cx="234300" cy="202500"/>
            </a:xfrm>
            <a:prstGeom prst="triangle">
              <a:avLst>
                <a:gd fmla="val 50000" name="adj"/>
              </a:avLst>
            </a:prstGeom>
            <a:solidFill>
              <a:srgbClr val="FFFFFF">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5"/>
            <p:cNvSpPr/>
            <p:nvPr/>
          </p:nvSpPr>
          <p:spPr>
            <a:xfrm>
              <a:off x="-725224" y="2259784"/>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5"/>
            <p:cNvSpPr/>
            <p:nvPr/>
          </p:nvSpPr>
          <p:spPr>
            <a:xfrm>
              <a:off x="-725224" y="2559039"/>
              <a:ext cx="234300" cy="202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5"/>
            <p:cNvSpPr/>
            <p:nvPr/>
          </p:nvSpPr>
          <p:spPr>
            <a:xfrm>
              <a:off x="-725224" y="2858295"/>
              <a:ext cx="234300" cy="202500"/>
            </a:xfrm>
            <a:prstGeom prst="triangle">
              <a:avLst>
                <a:gd fmla="val 50000" name="adj"/>
              </a:avLst>
            </a:prstGeom>
            <a:solidFill>
              <a:srgbClr val="FFFFFF">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5"/>
            <p:cNvSpPr/>
            <p:nvPr/>
          </p:nvSpPr>
          <p:spPr>
            <a:xfrm>
              <a:off x="-725224" y="3157550"/>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5"/>
            <p:cNvSpPr/>
            <p:nvPr/>
          </p:nvSpPr>
          <p:spPr>
            <a:xfrm>
              <a:off x="-1435027" y="1663708"/>
              <a:ext cx="234300" cy="202500"/>
            </a:xfrm>
            <a:prstGeom prst="triangle">
              <a:avLst>
                <a:gd fmla="val 50000" name="adj"/>
              </a:avLst>
            </a:prstGeom>
            <a:solidFill>
              <a:srgbClr val="FFFFFF">
                <a:alpha val="43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 name="Google Shape;260;p35"/>
          <p:cNvSpPr/>
          <p:nvPr/>
        </p:nvSpPr>
        <p:spPr>
          <a:xfrm rot="-2993">
            <a:off x="1329699" y="-2676"/>
            <a:ext cx="3101701" cy="4050303"/>
          </a:xfrm>
          <a:prstGeom prst="rect">
            <a:avLst/>
          </a:prstGeom>
          <a:solidFill>
            <a:srgbClr val="FFFFFF"/>
          </a:solidFill>
          <a:ln>
            <a:noFill/>
          </a:ln>
          <a:effectLst>
            <a:outerShdw blurRad="228600" rotWithShape="0" algn="tl" dir="5400000" dist="50800">
              <a:srgbClr val="000000">
                <a:alpha val="54900"/>
              </a:srgb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p35"/>
          <p:cNvSpPr/>
          <p:nvPr/>
        </p:nvSpPr>
        <p:spPr>
          <a:xfrm rot="-2999">
            <a:off x="4722199" y="1095316"/>
            <a:ext cx="3095401" cy="4048803"/>
          </a:xfrm>
          <a:prstGeom prst="rect">
            <a:avLst/>
          </a:prstGeom>
          <a:solidFill>
            <a:srgbClr val="FFFFFF"/>
          </a:solidFill>
          <a:ln>
            <a:noFill/>
          </a:ln>
          <a:effectLst>
            <a:outerShdw blurRad="228600" rotWithShape="0" algn="tl" dir="5400000" dist="50800">
              <a:srgbClr val="000000">
                <a:alpha val="54900"/>
              </a:srgb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35"/>
          <p:cNvSpPr txBox="1"/>
          <p:nvPr/>
        </p:nvSpPr>
        <p:spPr>
          <a:xfrm>
            <a:off x="176252" y="4012125"/>
            <a:ext cx="4154700" cy="112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000">
                <a:solidFill>
                  <a:srgbClr val="FFFFFF"/>
                </a:solidFill>
                <a:latin typeface="Raleway"/>
                <a:ea typeface="Raleway"/>
                <a:cs typeface="Raleway"/>
                <a:sym typeface="Raleway"/>
              </a:rPr>
              <a:t>Football</a:t>
            </a:r>
            <a:r>
              <a:rPr b="1" lang="es" sz="3000">
                <a:solidFill>
                  <a:srgbClr val="FFFFFF"/>
                </a:solidFill>
                <a:latin typeface="Raleway"/>
                <a:ea typeface="Raleway"/>
                <a:cs typeface="Raleway"/>
                <a:sym typeface="Raleway"/>
              </a:rPr>
              <a:t> Dashboard</a:t>
            </a:r>
            <a:endParaRPr b="1" sz="3000">
              <a:solidFill>
                <a:srgbClr val="FFFFFF"/>
              </a:solidFill>
              <a:latin typeface="Raleway"/>
              <a:ea typeface="Raleway"/>
              <a:cs typeface="Raleway"/>
              <a:sym typeface="Raleway"/>
            </a:endParaRPr>
          </a:p>
          <a:p>
            <a:pPr indent="0" lvl="0" marL="0" rtl="0" algn="ctr">
              <a:lnSpc>
                <a:spcPct val="115000"/>
              </a:lnSpc>
              <a:spcBef>
                <a:spcPts val="0"/>
              </a:spcBef>
              <a:spcAft>
                <a:spcPts val="0"/>
              </a:spcAft>
              <a:buNone/>
            </a:pPr>
            <a:r>
              <a:t/>
            </a:r>
            <a:endParaRPr sz="700">
              <a:solidFill>
                <a:srgbClr val="FFFFFF"/>
              </a:solidFill>
              <a:latin typeface="Raleway"/>
              <a:ea typeface="Raleway"/>
              <a:cs typeface="Raleway"/>
              <a:sym typeface="Raleway"/>
            </a:endParaRPr>
          </a:p>
          <a:p>
            <a:pPr indent="0" lvl="0" marL="0" rtl="0" algn="ctr">
              <a:lnSpc>
                <a:spcPct val="115000"/>
              </a:lnSpc>
              <a:spcBef>
                <a:spcPts val="0"/>
              </a:spcBef>
              <a:spcAft>
                <a:spcPts val="0"/>
              </a:spcAft>
              <a:buNone/>
            </a:pPr>
            <a:r>
              <a:t/>
            </a:r>
            <a:endParaRPr sz="700">
              <a:solidFill>
                <a:srgbClr val="D9F0FF"/>
              </a:solidFill>
              <a:latin typeface="Raleway"/>
              <a:ea typeface="Raleway"/>
              <a:cs typeface="Raleway"/>
              <a:sym typeface="Raleway"/>
            </a:endParaRPr>
          </a:p>
        </p:txBody>
      </p:sp>
      <p:pic>
        <p:nvPicPr>
          <p:cNvPr id="263" name="Google Shape;263;p35"/>
          <p:cNvPicPr preferRelativeResize="0"/>
          <p:nvPr/>
        </p:nvPicPr>
        <p:blipFill>
          <a:blip r:embed="rId4">
            <a:alphaModFix/>
          </a:blip>
          <a:stretch>
            <a:fillRect/>
          </a:stretch>
        </p:blipFill>
        <p:spPr>
          <a:xfrm>
            <a:off x="1470900" y="211849"/>
            <a:ext cx="2860050" cy="1695099"/>
          </a:xfrm>
          <a:prstGeom prst="rect">
            <a:avLst/>
          </a:prstGeom>
          <a:noFill/>
          <a:ln>
            <a:noFill/>
          </a:ln>
        </p:spPr>
      </p:pic>
      <p:pic>
        <p:nvPicPr>
          <p:cNvPr id="264" name="Google Shape;264;p35"/>
          <p:cNvPicPr preferRelativeResize="0"/>
          <p:nvPr/>
        </p:nvPicPr>
        <p:blipFill>
          <a:blip r:embed="rId5">
            <a:alphaModFix/>
          </a:blip>
          <a:stretch>
            <a:fillRect/>
          </a:stretch>
        </p:blipFill>
        <p:spPr>
          <a:xfrm>
            <a:off x="1470900" y="2083425"/>
            <a:ext cx="2860050" cy="1877651"/>
          </a:xfrm>
          <a:prstGeom prst="rect">
            <a:avLst/>
          </a:prstGeom>
          <a:noFill/>
          <a:ln>
            <a:noFill/>
          </a:ln>
        </p:spPr>
      </p:pic>
      <p:pic>
        <p:nvPicPr>
          <p:cNvPr id="265" name="Google Shape;265;p35"/>
          <p:cNvPicPr preferRelativeResize="0"/>
          <p:nvPr/>
        </p:nvPicPr>
        <p:blipFill>
          <a:blip r:embed="rId6">
            <a:alphaModFix/>
          </a:blip>
          <a:stretch>
            <a:fillRect/>
          </a:stretch>
        </p:blipFill>
        <p:spPr>
          <a:xfrm>
            <a:off x="4874600" y="1272700"/>
            <a:ext cx="2755349" cy="1877651"/>
          </a:xfrm>
          <a:prstGeom prst="rect">
            <a:avLst/>
          </a:prstGeom>
          <a:noFill/>
          <a:ln>
            <a:noFill/>
          </a:ln>
        </p:spPr>
      </p:pic>
      <p:pic>
        <p:nvPicPr>
          <p:cNvPr id="266" name="Google Shape;266;p35"/>
          <p:cNvPicPr preferRelativeResize="0"/>
          <p:nvPr/>
        </p:nvPicPr>
        <p:blipFill>
          <a:blip r:embed="rId7">
            <a:alphaModFix/>
          </a:blip>
          <a:stretch>
            <a:fillRect/>
          </a:stretch>
        </p:blipFill>
        <p:spPr>
          <a:xfrm>
            <a:off x="4874600" y="3255275"/>
            <a:ext cx="2755350" cy="18776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0" name="Shape 270"/>
        <p:cNvGrpSpPr/>
        <p:nvPr/>
      </p:nvGrpSpPr>
      <p:grpSpPr>
        <a:xfrm>
          <a:off x="0" y="0"/>
          <a:ext cx="0" cy="0"/>
          <a:chOff x="0" y="0"/>
          <a:chExt cx="0" cy="0"/>
        </a:xfrm>
      </p:grpSpPr>
      <p:sp>
        <p:nvSpPr>
          <p:cNvPr id="271" name="Google Shape;271;p36"/>
          <p:cNvSpPr txBox="1"/>
          <p:nvPr>
            <p:ph idx="4294967295" type="title"/>
          </p:nvPr>
        </p:nvSpPr>
        <p:spPr>
          <a:xfrm>
            <a:off x="1973400" y="2187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Multiple Linear </a:t>
            </a:r>
            <a:r>
              <a:rPr lang="es" sz="3600">
                <a:solidFill>
                  <a:schemeClr val="lt1"/>
                </a:solidFill>
              </a:rPr>
              <a:t>Regression</a:t>
            </a:r>
            <a:endParaRPr sz="24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5" name="Shape 275"/>
        <p:cNvGrpSpPr/>
        <p:nvPr/>
      </p:nvGrpSpPr>
      <p:grpSpPr>
        <a:xfrm>
          <a:off x="0" y="0"/>
          <a:ext cx="0" cy="0"/>
          <a:chOff x="0" y="0"/>
          <a:chExt cx="0" cy="0"/>
        </a:xfrm>
      </p:grpSpPr>
      <p:sp>
        <p:nvSpPr>
          <p:cNvPr id="276" name="Google Shape;276;p37"/>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Method</a:t>
            </a:r>
            <a:endParaRPr sz="2400">
              <a:solidFill>
                <a:schemeClr val="lt1"/>
              </a:solidFill>
            </a:endParaRPr>
          </a:p>
        </p:txBody>
      </p:sp>
      <p:sp>
        <p:nvSpPr>
          <p:cNvPr id="277" name="Google Shape;277;p37"/>
          <p:cNvSpPr txBox="1"/>
          <p:nvPr>
            <p:ph idx="4294967295" type="title"/>
          </p:nvPr>
        </p:nvSpPr>
        <p:spPr>
          <a:xfrm>
            <a:off x="1173600" y="1719275"/>
            <a:ext cx="6796800" cy="30675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b="0" lang="es" sz="1800">
                <a:solidFill>
                  <a:schemeClr val="lt1"/>
                </a:solidFill>
                <a:latin typeface="Lato"/>
                <a:ea typeface="Lato"/>
                <a:cs typeface="Lato"/>
                <a:sym typeface="Lato"/>
              </a:rPr>
              <a:t>We used a multiple linear regression analysis because the multiple regression model not only helps us to make predictions about the data but also can help us to identify the variables that have a significant effect on the dependent variable (market_value). So it was suitable as well as reasonable for us to use here.</a:t>
            </a:r>
            <a:endParaRPr b="0" sz="18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1" name="Shape 281"/>
        <p:cNvGrpSpPr/>
        <p:nvPr/>
      </p:nvGrpSpPr>
      <p:grpSpPr>
        <a:xfrm>
          <a:off x="0" y="0"/>
          <a:ext cx="0" cy="0"/>
          <a:chOff x="0" y="0"/>
          <a:chExt cx="0" cy="0"/>
        </a:xfrm>
      </p:grpSpPr>
      <p:sp>
        <p:nvSpPr>
          <p:cNvPr id="282" name="Google Shape;282;p38"/>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Hypothesis</a:t>
            </a:r>
            <a:endParaRPr sz="2400">
              <a:solidFill>
                <a:schemeClr val="lt1"/>
              </a:solidFill>
            </a:endParaRPr>
          </a:p>
        </p:txBody>
      </p:sp>
      <p:sp>
        <p:nvSpPr>
          <p:cNvPr id="283" name="Google Shape;283;p38"/>
          <p:cNvSpPr txBox="1"/>
          <p:nvPr>
            <p:ph idx="4294967295" type="title"/>
          </p:nvPr>
        </p:nvSpPr>
        <p:spPr>
          <a:xfrm>
            <a:off x="1173600" y="1458275"/>
            <a:ext cx="6796800" cy="30675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0" lang="es" sz="1800">
                <a:solidFill>
                  <a:schemeClr val="lt1"/>
                </a:solidFill>
                <a:latin typeface="Lato"/>
                <a:ea typeface="Lato"/>
                <a:cs typeface="Lato"/>
                <a:sym typeface="Lato"/>
              </a:rPr>
              <a:t>Player personal information, player performance, and club </a:t>
            </a:r>
            <a:r>
              <a:rPr b="0" lang="es" sz="1800">
                <a:solidFill>
                  <a:schemeClr val="lt1"/>
                </a:solidFill>
                <a:latin typeface="Lato"/>
                <a:ea typeface="Lato"/>
                <a:cs typeface="Lato"/>
                <a:sym typeface="Lato"/>
              </a:rPr>
              <a:t>market</a:t>
            </a:r>
            <a:r>
              <a:rPr b="0" lang="es" sz="1800">
                <a:solidFill>
                  <a:schemeClr val="lt1"/>
                </a:solidFill>
                <a:latin typeface="Lato"/>
                <a:ea typeface="Lato"/>
                <a:cs typeface="Lato"/>
                <a:sym typeface="Lato"/>
              </a:rPr>
              <a:t> value can make a significant impact on player value.</a:t>
            </a:r>
            <a:endParaRPr b="0" sz="2000">
              <a:solidFill>
                <a:schemeClr val="lt1"/>
              </a:solidFill>
              <a:latin typeface="Lato"/>
              <a:ea typeface="Lato"/>
              <a:cs typeface="Lato"/>
              <a:sym typeface="Lato"/>
            </a:endParaRPr>
          </a:p>
          <a:p>
            <a:pPr indent="0" lvl="0" marL="0" rtl="0" algn="l">
              <a:lnSpc>
                <a:spcPct val="115000"/>
              </a:lnSpc>
              <a:spcBef>
                <a:spcPts val="1600"/>
              </a:spcBef>
              <a:spcAft>
                <a:spcPts val="0"/>
              </a:spcAft>
              <a:buNone/>
            </a:pPr>
            <a:r>
              <a:t/>
            </a:r>
            <a:endParaRPr b="0" sz="18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pic>
        <p:nvPicPr>
          <p:cNvPr id="284" name="Google Shape;284;p38"/>
          <p:cNvPicPr preferRelativeResize="0"/>
          <p:nvPr/>
        </p:nvPicPr>
        <p:blipFill>
          <a:blip r:embed="rId4">
            <a:alphaModFix/>
          </a:blip>
          <a:stretch>
            <a:fillRect/>
          </a:stretch>
        </p:blipFill>
        <p:spPr>
          <a:xfrm>
            <a:off x="3067088" y="2571750"/>
            <a:ext cx="3009825" cy="17576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8" name="Shape 288"/>
        <p:cNvGrpSpPr/>
        <p:nvPr/>
      </p:nvGrpSpPr>
      <p:grpSpPr>
        <a:xfrm>
          <a:off x="0" y="0"/>
          <a:ext cx="0" cy="0"/>
          <a:chOff x="0" y="0"/>
          <a:chExt cx="0" cy="0"/>
        </a:xfrm>
      </p:grpSpPr>
      <p:sp>
        <p:nvSpPr>
          <p:cNvPr id="289" name="Google Shape;289;p39"/>
          <p:cNvSpPr txBox="1"/>
          <p:nvPr>
            <p:ph idx="4294967295" type="title"/>
          </p:nvPr>
        </p:nvSpPr>
        <p:spPr>
          <a:xfrm>
            <a:off x="73000" y="2187750"/>
            <a:ext cx="42720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Correlation Plot</a:t>
            </a:r>
            <a:endParaRPr sz="2400">
              <a:solidFill>
                <a:schemeClr val="lt1"/>
              </a:solidFill>
            </a:endParaRPr>
          </a:p>
        </p:txBody>
      </p:sp>
      <p:pic>
        <p:nvPicPr>
          <p:cNvPr id="290" name="Google Shape;290;p39"/>
          <p:cNvPicPr preferRelativeResize="0"/>
          <p:nvPr/>
        </p:nvPicPr>
        <p:blipFill>
          <a:blip r:embed="rId4">
            <a:alphaModFix/>
          </a:blip>
          <a:stretch>
            <a:fillRect/>
          </a:stretch>
        </p:blipFill>
        <p:spPr>
          <a:xfrm>
            <a:off x="4345000" y="0"/>
            <a:ext cx="4799002" cy="5143500"/>
          </a:xfrm>
          <a:prstGeom prst="rect">
            <a:avLst/>
          </a:prstGeom>
          <a:noFill/>
          <a:ln>
            <a:noFill/>
          </a:ln>
        </p:spPr>
      </p:pic>
      <p:pic>
        <p:nvPicPr>
          <p:cNvPr id="291" name="Google Shape;291;p39"/>
          <p:cNvPicPr preferRelativeResize="0"/>
          <p:nvPr/>
        </p:nvPicPr>
        <p:blipFill>
          <a:blip r:embed="rId5">
            <a:alphaModFix/>
          </a:blip>
          <a:stretch>
            <a:fillRect/>
          </a:stretch>
        </p:blipFill>
        <p:spPr>
          <a:xfrm>
            <a:off x="5207484" y="1036100"/>
            <a:ext cx="3469866" cy="2477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5" name="Shape 295"/>
        <p:cNvGrpSpPr/>
        <p:nvPr/>
      </p:nvGrpSpPr>
      <p:grpSpPr>
        <a:xfrm>
          <a:off x="0" y="0"/>
          <a:ext cx="0" cy="0"/>
          <a:chOff x="0" y="0"/>
          <a:chExt cx="0" cy="0"/>
        </a:xfrm>
      </p:grpSpPr>
      <p:sp>
        <p:nvSpPr>
          <p:cNvPr id="296" name="Google Shape;296;p40"/>
          <p:cNvSpPr txBox="1"/>
          <p:nvPr>
            <p:ph idx="4294967295" type="title"/>
          </p:nvPr>
        </p:nvSpPr>
        <p:spPr>
          <a:xfrm>
            <a:off x="73000" y="2187750"/>
            <a:ext cx="42720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Correlation Plot</a:t>
            </a:r>
            <a:endParaRPr sz="2400">
              <a:solidFill>
                <a:schemeClr val="lt1"/>
              </a:solidFill>
            </a:endParaRPr>
          </a:p>
        </p:txBody>
      </p:sp>
      <p:pic>
        <p:nvPicPr>
          <p:cNvPr id="297" name="Google Shape;297;p40"/>
          <p:cNvPicPr preferRelativeResize="0"/>
          <p:nvPr/>
        </p:nvPicPr>
        <p:blipFill>
          <a:blip r:embed="rId4">
            <a:alphaModFix/>
          </a:blip>
          <a:stretch>
            <a:fillRect/>
          </a:stretch>
        </p:blipFill>
        <p:spPr>
          <a:xfrm>
            <a:off x="4867450" y="1669550"/>
            <a:ext cx="3638550" cy="3105150"/>
          </a:xfrm>
          <a:prstGeom prst="rect">
            <a:avLst/>
          </a:prstGeom>
          <a:noFill/>
          <a:ln>
            <a:noFill/>
          </a:ln>
        </p:spPr>
      </p:pic>
      <p:pic>
        <p:nvPicPr>
          <p:cNvPr id="298" name="Google Shape;298;p40"/>
          <p:cNvPicPr preferRelativeResize="0"/>
          <p:nvPr/>
        </p:nvPicPr>
        <p:blipFill>
          <a:blip r:embed="rId5">
            <a:alphaModFix/>
          </a:blip>
          <a:stretch>
            <a:fillRect/>
          </a:stretch>
        </p:blipFill>
        <p:spPr>
          <a:xfrm>
            <a:off x="4572000" y="0"/>
            <a:ext cx="4572000" cy="5143501"/>
          </a:xfrm>
          <a:prstGeom prst="rect">
            <a:avLst/>
          </a:prstGeom>
          <a:noFill/>
          <a:ln>
            <a:noFill/>
          </a:ln>
        </p:spPr>
      </p:pic>
      <p:pic>
        <p:nvPicPr>
          <p:cNvPr id="299" name="Google Shape;299;p40"/>
          <p:cNvPicPr preferRelativeResize="0"/>
          <p:nvPr/>
        </p:nvPicPr>
        <p:blipFill>
          <a:blip r:embed="rId6">
            <a:alphaModFix/>
          </a:blip>
          <a:stretch>
            <a:fillRect/>
          </a:stretch>
        </p:blipFill>
        <p:spPr>
          <a:xfrm>
            <a:off x="5149800" y="555050"/>
            <a:ext cx="3638550" cy="38298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3" name="Shape 303"/>
        <p:cNvGrpSpPr/>
        <p:nvPr/>
      </p:nvGrpSpPr>
      <p:grpSpPr>
        <a:xfrm>
          <a:off x="0" y="0"/>
          <a:ext cx="0" cy="0"/>
          <a:chOff x="0" y="0"/>
          <a:chExt cx="0" cy="0"/>
        </a:xfrm>
      </p:grpSpPr>
      <p:sp>
        <p:nvSpPr>
          <p:cNvPr id="304" name="Google Shape;304;p41"/>
          <p:cNvSpPr txBox="1"/>
          <p:nvPr>
            <p:ph idx="4294967295" type="title"/>
          </p:nvPr>
        </p:nvSpPr>
        <p:spPr>
          <a:xfrm>
            <a:off x="73000" y="2187750"/>
            <a:ext cx="42720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Future Correlation Heatmap</a:t>
            </a:r>
            <a:endParaRPr sz="2400">
              <a:solidFill>
                <a:schemeClr val="lt1"/>
              </a:solidFill>
            </a:endParaRPr>
          </a:p>
        </p:txBody>
      </p:sp>
      <p:pic>
        <p:nvPicPr>
          <p:cNvPr id="305" name="Google Shape;305;p41"/>
          <p:cNvPicPr preferRelativeResize="0"/>
          <p:nvPr/>
        </p:nvPicPr>
        <p:blipFill>
          <a:blip r:embed="rId4">
            <a:alphaModFix/>
          </a:blip>
          <a:stretch>
            <a:fillRect/>
          </a:stretch>
        </p:blipFill>
        <p:spPr>
          <a:xfrm>
            <a:off x="4452475" y="0"/>
            <a:ext cx="4691526"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9" name="Shape 309"/>
        <p:cNvGrpSpPr/>
        <p:nvPr/>
      </p:nvGrpSpPr>
      <p:grpSpPr>
        <a:xfrm>
          <a:off x="0" y="0"/>
          <a:ext cx="0" cy="0"/>
          <a:chOff x="0" y="0"/>
          <a:chExt cx="0" cy="0"/>
        </a:xfrm>
      </p:grpSpPr>
      <p:sp>
        <p:nvSpPr>
          <p:cNvPr id="310" name="Google Shape;310;p42"/>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Data Analysis</a:t>
            </a:r>
            <a:endParaRPr sz="2400">
              <a:solidFill>
                <a:schemeClr val="lt1"/>
              </a:solidFill>
            </a:endParaRPr>
          </a:p>
        </p:txBody>
      </p:sp>
      <p:sp>
        <p:nvSpPr>
          <p:cNvPr id="311" name="Google Shape;311;p42"/>
          <p:cNvSpPr txBox="1"/>
          <p:nvPr>
            <p:ph idx="4294967295" type="title"/>
          </p:nvPr>
        </p:nvSpPr>
        <p:spPr>
          <a:xfrm>
            <a:off x="853200" y="337125"/>
            <a:ext cx="7437600" cy="3067500"/>
          </a:xfrm>
          <a:prstGeom prst="rect">
            <a:avLst/>
          </a:prstGeom>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t/>
            </a:r>
            <a:endParaRPr b="0" sz="20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We selected 10 independent variables and one dependent variable from players, matches, and team data of European football from 2017 to 2018. The independent variables are divided into three categories: physical data of the players, performance data of the players, and the market of the club. The dependent variable is the players’ market value. After importing the raw data into Python for data cleaning we get a dataset of 348 rows and 11 columns.</a:t>
            </a:r>
            <a:endParaRPr b="0" sz="1800">
              <a:solidFill>
                <a:schemeClr val="lt1"/>
              </a:solidFill>
              <a:latin typeface="Lato"/>
              <a:ea typeface="Lato"/>
              <a:cs typeface="Lato"/>
              <a:sym typeface="Lato"/>
            </a:endParaRPr>
          </a:p>
          <a:p>
            <a:pPr indent="0" lvl="0" marL="0" rtl="0" algn="l">
              <a:lnSpc>
                <a:spcPct val="115000"/>
              </a:lnSpc>
              <a:spcBef>
                <a:spcPts val="1600"/>
              </a:spcBef>
              <a:spcAft>
                <a:spcPts val="0"/>
              </a:spcAft>
              <a:buClr>
                <a:schemeClr val="dk2"/>
              </a:buClr>
              <a:buSzPts val="1100"/>
              <a:buFont typeface="Arial"/>
              <a:buNone/>
            </a:pPr>
            <a:r>
              <a:t/>
            </a:r>
            <a:endParaRPr sz="1050">
              <a:solidFill>
                <a:srgbClr val="202122"/>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None/>
            </a:pPr>
            <a:r>
              <a:t/>
            </a:r>
            <a:endParaRPr b="0" sz="14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t/>
            </a:r>
            <a:endParaRPr b="0" sz="1400">
              <a:solidFill>
                <a:schemeClr val="lt1"/>
              </a:solidFill>
              <a:latin typeface="Lato"/>
              <a:ea typeface="Lato"/>
              <a:cs typeface="Lato"/>
              <a:sym typeface="Lato"/>
            </a:endParaRPr>
          </a:p>
          <a:p>
            <a:pPr indent="0" lvl="0" marL="0" rtl="0" algn="just">
              <a:lnSpc>
                <a:spcPct val="115000"/>
              </a:lnSpc>
              <a:spcBef>
                <a:spcPts val="1600"/>
              </a:spcBef>
              <a:spcAft>
                <a:spcPts val="1600"/>
              </a:spcAft>
              <a:buNone/>
            </a:pPr>
            <a:r>
              <a:rPr b="0" lang="es" sz="1400">
                <a:solidFill>
                  <a:schemeClr val="lt1"/>
                </a:solidFill>
                <a:latin typeface="Lato"/>
                <a:ea typeface="Lato"/>
                <a:cs typeface="Lato"/>
                <a:sym typeface="Lato"/>
              </a:rPr>
              <a:t>*Where e is the error term, DV is the dependent variable.*</a:t>
            </a:r>
            <a:endParaRPr b="0" sz="1800">
              <a:solidFill>
                <a:schemeClr val="lt1"/>
              </a:solidFill>
              <a:latin typeface="Lato"/>
              <a:ea typeface="Lato"/>
              <a:cs typeface="Lato"/>
              <a:sym typeface="Lato"/>
            </a:endParaRPr>
          </a:p>
        </p:txBody>
      </p:sp>
      <p:pic>
        <p:nvPicPr>
          <p:cNvPr id="312" name="Google Shape;312;p42"/>
          <p:cNvPicPr preferRelativeResize="0"/>
          <p:nvPr/>
        </p:nvPicPr>
        <p:blipFill>
          <a:blip r:embed="rId4">
            <a:alphaModFix/>
          </a:blip>
          <a:stretch>
            <a:fillRect/>
          </a:stretch>
        </p:blipFill>
        <p:spPr>
          <a:xfrm>
            <a:off x="152400" y="3704986"/>
            <a:ext cx="8839199" cy="42091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6" name="Shape 316"/>
        <p:cNvGrpSpPr/>
        <p:nvPr/>
      </p:nvGrpSpPr>
      <p:grpSpPr>
        <a:xfrm>
          <a:off x="0" y="0"/>
          <a:ext cx="0" cy="0"/>
          <a:chOff x="0" y="0"/>
          <a:chExt cx="0" cy="0"/>
        </a:xfrm>
      </p:grpSpPr>
      <p:sp>
        <p:nvSpPr>
          <p:cNvPr id="317" name="Google Shape;317;p43"/>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Data Analysis</a:t>
            </a:r>
            <a:endParaRPr sz="2400">
              <a:solidFill>
                <a:schemeClr val="lt1"/>
              </a:solidFill>
            </a:endParaRPr>
          </a:p>
        </p:txBody>
      </p:sp>
      <p:pic>
        <p:nvPicPr>
          <p:cNvPr id="318" name="Google Shape;318;p43"/>
          <p:cNvPicPr preferRelativeResize="0"/>
          <p:nvPr/>
        </p:nvPicPr>
        <p:blipFill>
          <a:blip r:embed="rId4">
            <a:alphaModFix/>
          </a:blip>
          <a:stretch>
            <a:fillRect/>
          </a:stretch>
        </p:blipFill>
        <p:spPr>
          <a:xfrm>
            <a:off x="1081763" y="1406925"/>
            <a:ext cx="6980475" cy="3216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26"/>
          <p:cNvSpPr txBox="1"/>
          <p:nvPr>
            <p:ph idx="4294967295" type="title"/>
          </p:nvPr>
        </p:nvSpPr>
        <p:spPr>
          <a:xfrm>
            <a:off x="1851850" y="242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Introduction </a:t>
            </a:r>
            <a:endParaRPr sz="2400">
              <a:solidFill>
                <a:schemeClr val="lt1"/>
              </a:solidFill>
            </a:endParaRPr>
          </a:p>
        </p:txBody>
      </p:sp>
      <p:sp>
        <p:nvSpPr>
          <p:cNvPr id="132" name="Google Shape;132;p26"/>
          <p:cNvSpPr txBox="1"/>
          <p:nvPr>
            <p:ph idx="4294967295" type="title"/>
          </p:nvPr>
        </p:nvSpPr>
        <p:spPr>
          <a:xfrm>
            <a:off x="618450" y="1547275"/>
            <a:ext cx="7907100" cy="30675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0" lang="es" sz="1400">
                <a:solidFill>
                  <a:schemeClr val="lt1"/>
                </a:solidFill>
                <a:latin typeface="Lato"/>
                <a:ea typeface="Lato"/>
                <a:cs typeface="Lato"/>
                <a:sym typeface="Lato"/>
              </a:rPr>
              <a:t>Nowadays, FIFA is the most important association that governs football federations all over the planet and attracts a lot of fans. Because of its popularity, many football associations obtain huge incomes. Thus, soccer clubs are companies. These companies always make important decisions in relation to who football player they want to employ. It has been a fact that transfers of players make a significant impact on football clubs, cities, countries, and governments. Also, the market value of players provides a budget for these transfers. Therefore, the market value of a player is important to sales and profit for the clubs, which pay attention to analysis and predict player value. So, our question is “ what kind of factors will influence the market value of a player?”</a:t>
            </a:r>
            <a:endParaRPr b="0" sz="14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2" name="Shape 322"/>
        <p:cNvGrpSpPr/>
        <p:nvPr/>
      </p:nvGrpSpPr>
      <p:grpSpPr>
        <a:xfrm>
          <a:off x="0" y="0"/>
          <a:ext cx="0" cy="0"/>
          <a:chOff x="0" y="0"/>
          <a:chExt cx="0" cy="0"/>
        </a:xfrm>
      </p:grpSpPr>
      <p:sp>
        <p:nvSpPr>
          <p:cNvPr id="323" name="Google Shape;323;p44"/>
          <p:cNvSpPr txBox="1"/>
          <p:nvPr>
            <p:ph idx="4294967295" type="title"/>
          </p:nvPr>
        </p:nvSpPr>
        <p:spPr>
          <a:xfrm>
            <a:off x="0" y="1803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3200">
                <a:solidFill>
                  <a:schemeClr val="lt1"/>
                </a:solidFill>
              </a:rPr>
              <a:t>Actual vs Predicted Value</a:t>
            </a:r>
            <a:endParaRPr sz="3200">
              <a:solidFill>
                <a:schemeClr val="lt1"/>
              </a:solidFill>
            </a:endParaRPr>
          </a:p>
          <a:p>
            <a:pPr indent="0" lvl="0" marL="0" rtl="0" algn="ctr">
              <a:spcBef>
                <a:spcPts val="1600"/>
              </a:spcBef>
              <a:spcAft>
                <a:spcPts val="0"/>
              </a:spcAft>
              <a:buNone/>
            </a:pPr>
            <a:r>
              <a:rPr lang="es" sz="3200">
                <a:solidFill>
                  <a:schemeClr val="lt1"/>
                </a:solidFill>
              </a:rPr>
              <a:t>Comparison: Predicted</a:t>
            </a:r>
            <a:endParaRPr sz="3200">
              <a:solidFill>
                <a:schemeClr val="lt1"/>
              </a:solidFill>
            </a:endParaRPr>
          </a:p>
          <a:p>
            <a:pPr indent="0" lvl="0" marL="0" rtl="0" algn="ctr">
              <a:spcBef>
                <a:spcPts val="1600"/>
              </a:spcBef>
              <a:spcAft>
                <a:spcPts val="1600"/>
              </a:spcAft>
              <a:buNone/>
            </a:pPr>
            <a:r>
              <a:rPr lang="es" sz="3200">
                <a:solidFill>
                  <a:schemeClr val="lt1"/>
                </a:solidFill>
              </a:rPr>
              <a:t> Value</a:t>
            </a:r>
            <a:endParaRPr sz="3200">
              <a:solidFill>
                <a:schemeClr val="lt1"/>
              </a:solidFill>
            </a:endParaRPr>
          </a:p>
        </p:txBody>
      </p:sp>
      <p:pic>
        <p:nvPicPr>
          <p:cNvPr id="324" name="Google Shape;324;p44"/>
          <p:cNvPicPr preferRelativeResize="0"/>
          <p:nvPr/>
        </p:nvPicPr>
        <p:blipFill>
          <a:blip r:embed="rId4">
            <a:alphaModFix/>
          </a:blip>
          <a:stretch>
            <a:fillRect/>
          </a:stretch>
        </p:blipFill>
        <p:spPr>
          <a:xfrm>
            <a:off x="5197200" y="0"/>
            <a:ext cx="3946800"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8" name="Shape 328"/>
        <p:cNvGrpSpPr/>
        <p:nvPr/>
      </p:nvGrpSpPr>
      <p:grpSpPr>
        <a:xfrm>
          <a:off x="0" y="0"/>
          <a:ext cx="0" cy="0"/>
          <a:chOff x="0" y="0"/>
          <a:chExt cx="0" cy="0"/>
        </a:xfrm>
      </p:grpSpPr>
      <p:pic>
        <p:nvPicPr>
          <p:cNvPr id="329" name="Google Shape;329;p45"/>
          <p:cNvPicPr preferRelativeResize="0"/>
          <p:nvPr/>
        </p:nvPicPr>
        <p:blipFill>
          <a:blip r:embed="rId4">
            <a:alphaModFix/>
          </a:blip>
          <a:stretch>
            <a:fillRect/>
          </a:stretch>
        </p:blipFill>
        <p:spPr>
          <a:xfrm>
            <a:off x="1248775" y="476975"/>
            <a:ext cx="6646448" cy="41895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3" name="Shape 333"/>
        <p:cNvGrpSpPr/>
        <p:nvPr/>
      </p:nvGrpSpPr>
      <p:grpSpPr>
        <a:xfrm>
          <a:off x="0" y="0"/>
          <a:ext cx="0" cy="0"/>
          <a:chOff x="0" y="0"/>
          <a:chExt cx="0" cy="0"/>
        </a:xfrm>
      </p:grpSpPr>
      <p:sp>
        <p:nvSpPr>
          <p:cNvPr id="334" name="Google Shape;334;p46"/>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PyCaret  </a:t>
            </a:r>
            <a:endParaRPr sz="2400">
              <a:solidFill>
                <a:schemeClr val="lt1"/>
              </a:solidFill>
            </a:endParaRPr>
          </a:p>
        </p:txBody>
      </p:sp>
      <p:sp>
        <p:nvSpPr>
          <p:cNvPr id="335" name="Google Shape;335;p46"/>
          <p:cNvSpPr txBox="1"/>
          <p:nvPr>
            <p:ph idx="4294967295" type="title"/>
          </p:nvPr>
        </p:nvSpPr>
        <p:spPr>
          <a:xfrm>
            <a:off x="1173600" y="1458275"/>
            <a:ext cx="6796800" cy="30675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0" lang="es" sz="1800">
                <a:solidFill>
                  <a:schemeClr val="lt1"/>
                </a:solidFill>
                <a:latin typeface="Lato"/>
                <a:ea typeface="Lato"/>
                <a:cs typeface="Lato"/>
                <a:sym typeface="Lato"/>
              </a:rPr>
              <a:t>PyCaret is an open-source, low-code machine learning library in Python that automates machine learning workflows. It is an end-to-end machine learning and model management tool that speeds up the experiment cycle exponentially and makes you more productive.</a:t>
            </a:r>
            <a:endParaRPr b="0" sz="2000">
              <a:solidFill>
                <a:schemeClr val="lt1"/>
              </a:solidFill>
              <a:latin typeface="Lato"/>
              <a:ea typeface="Lato"/>
              <a:cs typeface="Lato"/>
              <a:sym typeface="Lato"/>
            </a:endParaRPr>
          </a:p>
          <a:p>
            <a:pPr indent="0" lvl="0" marL="0" rtl="0" algn="l">
              <a:lnSpc>
                <a:spcPct val="115000"/>
              </a:lnSpc>
              <a:spcBef>
                <a:spcPts val="1600"/>
              </a:spcBef>
              <a:spcAft>
                <a:spcPts val="0"/>
              </a:spcAft>
              <a:buNone/>
            </a:pPr>
            <a:r>
              <a:t/>
            </a:r>
            <a:endParaRPr b="0" sz="18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9" name="Shape 339"/>
        <p:cNvGrpSpPr/>
        <p:nvPr/>
      </p:nvGrpSpPr>
      <p:grpSpPr>
        <a:xfrm>
          <a:off x="0" y="0"/>
          <a:ext cx="0" cy="0"/>
          <a:chOff x="0" y="0"/>
          <a:chExt cx="0" cy="0"/>
        </a:xfrm>
      </p:grpSpPr>
      <p:sp>
        <p:nvSpPr>
          <p:cNvPr id="340" name="Google Shape;340;p47"/>
          <p:cNvSpPr txBox="1"/>
          <p:nvPr>
            <p:ph idx="4294967295" type="title"/>
          </p:nvPr>
        </p:nvSpPr>
        <p:spPr>
          <a:xfrm>
            <a:off x="0" y="1803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200">
                <a:solidFill>
                  <a:schemeClr val="lt1"/>
                </a:solidFill>
              </a:rPr>
              <a:t>Compare Models</a:t>
            </a:r>
            <a:endParaRPr sz="3200">
              <a:solidFill>
                <a:schemeClr val="lt1"/>
              </a:solidFill>
            </a:endParaRPr>
          </a:p>
        </p:txBody>
      </p:sp>
      <p:pic>
        <p:nvPicPr>
          <p:cNvPr id="341" name="Google Shape;341;p47"/>
          <p:cNvPicPr preferRelativeResize="0"/>
          <p:nvPr/>
        </p:nvPicPr>
        <p:blipFill>
          <a:blip r:embed="rId4">
            <a:alphaModFix/>
          </a:blip>
          <a:stretch>
            <a:fillRect/>
          </a:stretch>
        </p:blipFill>
        <p:spPr>
          <a:xfrm>
            <a:off x="4572000" y="0"/>
            <a:ext cx="4572001"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5" name="Shape 345"/>
        <p:cNvGrpSpPr/>
        <p:nvPr/>
      </p:nvGrpSpPr>
      <p:grpSpPr>
        <a:xfrm>
          <a:off x="0" y="0"/>
          <a:ext cx="0" cy="0"/>
          <a:chOff x="0" y="0"/>
          <a:chExt cx="0" cy="0"/>
        </a:xfrm>
      </p:grpSpPr>
      <p:sp>
        <p:nvSpPr>
          <p:cNvPr id="346" name="Google Shape;346;p48"/>
          <p:cNvSpPr txBox="1"/>
          <p:nvPr>
            <p:ph idx="4294967295" type="title"/>
          </p:nvPr>
        </p:nvSpPr>
        <p:spPr>
          <a:xfrm>
            <a:off x="-357875" y="1803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a:solidFill>
                  <a:schemeClr val="lt1"/>
                </a:solidFill>
              </a:rPr>
              <a:t>Perform test with every model</a:t>
            </a:r>
            <a:endParaRPr>
              <a:solidFill>
                <a:schemeClr val="lt1"/>
              </a:solidFill>
            </a:endParaRPr>
          </a:p>
        </p:txBody>
      </p:sp>
      <p:pic>
        <p:nvPicPr>
          <p:cNvPr id="347" name="Google Shape;347;p48"/>
          <p:cNvPicPr preferRelativeResize="0"/>
          <p:nvPr/>
        </p:nvPicPr>
        <p:blipFill>
          <a:blip r:embed="rId4">
            <a:alphaModFix/>
          </a:blip>
          <a:stretch>
            <a:fillRect/>
          </a:stretch>
        </p:blipFill>
        <p:spPr>
          <a:xfrm>
            <a:off x="4572000" y="0"/>
            <a:ext cx="4572000" cy="5143500"/>
          </a:xfrm>
          <a:prstGeom prst="rect">
            <a:avLst/>
          </a:prstGeom>
          <a:noFill/>
          <a:ln>
            <a:noFill/>
          </a:ln>
        </p:spPr>
      </p:pic>
      <p:pic>
        <p:nvPicPr>
          <p:cNvPr id="348" name="Google Shape;348;p48"/>
          <p:cNvPicPr preferRelativeResize="0"/>
          <p:nvPr/>
        </p:nvPicPr>
        <p:blipFill>
          <a:blip r:embed="rId5">
            <a:alphaModFix/>
          </a:blip>
          <a:stretch>
            <a:fillRect/>
          </a:stretch>
        </p:blipFill>
        <p:spPr>
          <a:xfrm>
            <a:off x="4839325" y="1717100"/>
            <a:ext cx="4076851" cy="17093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2" name="Shape 352"/>
        <p:cNvGrpSpPr/>
        <p:nvPr/>
      </p:nvGrpSpPr>
      <p:grpSpPr>
        <a:xfrm>
          <a:off x="0" y="0"/>
          <a:ext cx="0" cy="0"/>
          <a:chOff x="0" y="0"/>
          <a:chExt cx="0" cy="0"/>
        </a:xfrm>
      </p:grpSpPr>
      <p:sp>
        <p:nvSpPr>
          <p:cNvPr id="353" name="Google Shape;353;p49"/>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Extra Tree </a:t>
            </a:r>
            <a:r>
              <a:rPr lang="es" sz="3600">
                <a:solidFill>
                  <a:schemeClr val="lt1"/>
                </a:solidFill>
              </a:rPr>
              <a:t>Regression</a:t>
            </a:r>
            <a:r>
              <a:rPr lang="es" sz="3600">
                <a:solidFill>
                  <a:schemeClr val="lt1"/>
                </a:solidFill>
              </a:rPr>
              <a:t> Model</a:t>
            </a:r>
            <a:r>
              <a:rPr lang="es" sz="3600">
                <a:solidFill>
                  <a:schemeClr val="lt1"/>
                </a:solidFill>
              </a:rPr>
              <a:t> </a:t>
            </a:r>
            <a:endParaRPr sz="2400">
              <a:solidFill>
                <a:schemeClr val="lt1"/>
              </a:solidFill>
            </a:endParaRPr>
          </a:p>
        </p:txBody>
      </p:sp>
      <p:sp>
        <p:nvSpPr>
          <p:cNvPr id="354" name="Google Shape;354;p49"/>
          <p:cNvSpPr txBox="1"/>
          <p:nvPr>
            <p:ph idx="4294967295" type="title"/>
          </p:nvPr>
        </p:nvSpPr>
        <p:spPr>
          <a:xfrm>
            <a:off x="1173600" y="1668200"/>
            <a:ext cx="6796800" cy="30675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0" lang="es" sz="1800">
                <a:solidFill>
                  <a:schemeClr val="lt1"/>
                </a:solidFill>
                <a:latin typeface="Lato"/>
                <a:ea typeface="Lato"/>
                <a:cs typeface="Lato"/>
                <a:sym typeface="Lato"/>
              </a:rPr>
              <a:t>Extra Trees is an ensemble machine learning algorithm that combines the predictions from many decision trees.</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It is related to the widely used random forest algorithm. It can often achieve a good or better performance than the random forest algorithm, although it uses a simpler algorithm to construct the decision trees used as members of the ensemble.</a:t>
            </a:r>
            <a:endParaRPr b="0" sz="1800">
              <a:solidFill>
                <a:schemeClr val="lt1"/>
              </a:solidFill>
              <a:latin typeface="Lato"/>
              <a:ea typeface="Lato"/>
              <a:cs typeface="Lato"/>
              <a:sym typeface="Lato"/>
            </a:endParaRPr>
          </a:p>
          <a:p>
            <a:pPr indent="0" lvl="0" marL="0" rtl="0" algn="l">
              <a:lnSpc>
                <a:spcPct val="115000"/>
              </a:lnSpc>
              <a:spcBef>
                <a:spcPts val="1600"/>
              </a:spcBef>
              <a:spcAft>
                <a:spcPts val="0"/>
              </a:spcAft>
              <a:buNone/>
            </a:pPr>
            <a:r>
              <a:rPr b="0" lang="es" sz="1800">
                <a:solidFill>
                  <a:schemeClr val="lt1"/>
                </a:solidFill>
                <a:latin typeface="Lato"/>
                <a:ea typeface="Lato"/>
                <a:cs typeface="Lato"/>
                <a:sym typeface="Lato"/>
              </a:rPr>
              <a:t>Regression: Predictions made by averaging predictions from decision trees.</a:t>
            </a:r>
            <a:endParaRPr b="0" sz="18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8" name="Shape 358"/>
        <p:cNvGrpSpPr/>
        <p:nvPr/>
      </p:nvGrpSpPr>
      <p:grpSpPr>
        <a:xfrm>
          <a:off x="0" y="0"/>
          <a:ext cx="0" cy="0"/>
          <a:chOff x="0" y="0"/>
          <a:chExt cx="0" cy="0"/>
        </a:xfrm>
      </p:grpSpPr>
      <p:sp>
        <p:nvSpPr>
          <p:cNvPr id="359" name="Google Shape;359;p50"/>
          <p:cNvSpPr txBox="1"/>
          <p:nvPr>
            <p:ph idx="4294967295" type="title"/>
          </p:nvPr>
        </p:nvSpPr>
        <p:spPr>
          <a:xfrm>
            <a:off x="-357875" y="1803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2"/>
              </a:buClr>
              <a:buSzPts val="1100"/>
              <a:buFont typeface="Arial"/>
              <a:buNone/>
            </a:pPr>
            <a:r>
              <a:rPr lang="es" sz="3200">
                <a:solidFill>
                  <a:schemeClr val="lt1"/>
                </a:solidFill>
              </a:rPr>
              <a:t>Extra Tree Regression Model </a:t>
            </a:r>
            <a:endParaRPr sz="2600">
              <a:solidFill>
                <a:schemeClr val="lt1"/>
              </a:solidFill>
            </a:endParaRPr>
          </a:p>
        </p:txBody>
      </p:sp>
      <p:pic>
        <p:nvPicPr>
          <p:cNvPr id="360" name="Google Shape;360;p50"/>
          <p:cNvPicPr preferRelativeResize="0"/>
          <p:nvPr/>
        </p:nvPicPr>
        <p:blipFill>
          <a:blip r:embed="rId4">
            <a:alphaModFix/>
          </a:blip>
          <a:stretch>
            <a:fillRect/>
          </a:stretch>
        </p:blipFill>
        <p:spPr>
          <a:xfrm>
            <a:off x="4572000" y="0"/>
            <a:ext cx="4572000" cy="5143500"/>
          </a:xfrm>
          <a:prstGeom prst="rect">
            <a:avLst/>
          </a:prstGeom>
          <a:noFill/>
          <a:ln>
            <a:noFill/>
          </a:ln>
        </p:spPr>
      </p:pic>
      <p:pic>
        <p:nvPicPr>
          <p:cNvPr id="361" name="Google Shape;361;p50"/>
          <p:cNvPicPr preferRelativeResize="0"/>
          <p:nvPr/>
        </p:nvPicPr>
        <p:blipFill>
          <a:blip r:embed="rId5">
            <a:alphaModFix/>
          </a:blip>
          <a:stretch>
            <a:fillRect/>
          </a:stretch>
        </p:blipFill>
        <p:spPr>
          <a:xfrm>
            <a:off x="5466475" y="1438275"/>
            <a:ext cx="3125227" cy="22669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5" name="Shape 365"/>
        <p:cNvGrpSpPr/>
        <p:nvPr/>
      </p:nvGrpSpPr>
      <p:grpSpPr>
        <a:xfrm>
          <a:off x="0" y="0"/>
          <a:ext cx="0" cy="0"/>
          <a:chOff x="0" y="0"/>
          <a:chExt cx="0" cy="0"/>
        </a:xfrm>
      </p:grpSpPr>
      <p:sp>
        <p:nvSpPr>
          <p:cNvPr id="366" name="Google Shape;366;p51"/>
          <p:cNvSpPr txBox="1"/>
          <p:nvPr>
            <p:ph idx="4294967295" type="title"/>
          </p:nvPr>
        </p:nvSpPr>
        <p:spPr>
          <a:xfrm>
            <a:off x="-357875" y="1803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200">
                <a:solidFill>
                  <a:schemeClr val="lt1"/>
                </a:solidFill>
              </a:rPr>
              <a:t>Extra Tree Regression Model </a:t>
            </a:r>
            <a:endParaRPr sz="2600">
              <a:solidFill>
                <a:schemeClr val="lt1"/>
              </a:solidFill>
            </a:endParaRPr>
          </a:p>
        </p:txBody>
      </p:sp>
      <p:pic>
        <p:nvPicPr>
          <p:cNvPr id="367" name="Google Shape;367;p51"/>
          <p:cNvPicPr preferRelativeResize="0"/>
          <p:nvPr/>
        </p:nvPicPr>
        <p:blipFill>
          <a:blip r:embed="rId4">
            <a:alphaModFix/>
          </a:blip>
          <a:stretch>
            <a:fillRect/>
          </a:stretch>
        </p:blipFill>
        <p:spPr>
          <a:xfrm>
            <a:off x="4572000" y="0"/>
            <a:ext cx="4572000" cy="5143500"/>
          </a:xfrm>
          <a:prstGeom prst="rect">
            <a:avLst/>
          </a:prstGeom>
          <a:noFill/>
          <a:ln>
            <a:noFill/>
          </a:ln>
        </p:spPr>
      </p:pic>
      <p:pic>
        <p:nvPicPr>
          <p:cNvPr id="368" name="Google Shape;368;p51"/>
          <p:cNvPicPr preferRelativeResize="0"/>
          <p:nvPr/>
        </p:nvPicPr>
        <p:blipFill>
          <a:blip r:embed="rId5">
            <a:alphaModFix/>
          </a:blip>
          <a:stretch>
            <a:fillRect/>
          </a:stretch>
        </p:blipFill>
        <p:spPr>
          <a:xfrm>
            <a:off x="5190950" y="1438275"/>
            <a:ext cx="3556981" cy="226694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2" name="Shape 372"/>
        <p:cNvGrpSpPr/>
        <p:nvPr/>
      </p:nvGrpSpPr>
      <p:grpSpPr>
        <a:xfrm>
          <a:off x="0" y="0"/>
          <a:ext cx="0" cy="0"/>
          <a:chOff x="0" y="0"/>
          <a:chExt cx="0" cy="0"/>
        </a:xfrm>
      </p:grpSpPr>
      <p:sp>
        <p:nvSpPr>
          <p:cNvPr id="373" name="Google Shape;373;p52"/>
          <p:cNvSpPr txBox="1"/>
          <p:nvPr>
            <p:ph idx="4294967295" type="title"/>
          </p:nvPr>
        </p:nvSpPr>
        <p:spPr>
          <a:xfrm>
            <a:off x="-357875" y="1803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200">
                <a:solidFill>
                  <a:schemeClr val="lt1"/>
                </a:solidFill>
              </a:rPr>
              <a:t>Extra Tree Regression Model </a:t>
            </a:r>
            <a:endParaRPr sz="2600">
              <a:solidFill>
                <a:schemeClr val="lt1"/>
              </a:solidFill>
            </a:endParaRPr>
          </a:p>
        </p:txBody>
      </p:sp>
      <p:pic>
        <p:nvPicPr>
          <p:cNvPr id="374" name="Google Shape;374;p52"/>
          <p:cNvPicPr preferRelativeResize="0"/>
          <p:nvPr/>
        </p:nvPicPr>
        <p:blipFill>
          <a:blip r:embed="rId4">
            <a:alphaModFix/>
          </a:blip>
          <a:stretch>
            <a:fillRect/>
          </a:stretch>
        </p:blipFill>
        <p:spPr>
          <a:xfrm>
            <a:off x="4572000" y="0"/>
            <a:ext cx="4572000" cy="5143500"/>
          </a:xfrm>
          <a:prstGeom prst="rect">
            <a:avLst/>
          </a:prstGeom>
          <a:noFill/>
          <a:ln>
            <a:noFill/>
          </a:ln>
        </p:spPr>
      </p:pic>
      <p:pic>
        <p:nvPicPr>
          <p:cNvPr id="375" name="Google Shape;375;p52"/>
          <p:cNvPicPr preferRelativeResize="0"/>
          <p:nvPr/>
        </p:nvPicPr>
        <p:blipFill>
          <a:blip r:embed="rId5">
            <a:alphaModFix/>
          </a:blip>
          <a:stretch>
            <a:fillRect/>
          </a:stretch>
        </p:blipFill>
        <p:spPr>
          <a:xfrm>
            <a:off x="5190950" y="1438275"/>
            <a:ext cx="3556981" cy="22669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9" name="Shape 379"/>
        <p:cNvGrpSpPr/>
        <p:nvPr/>
      </p:nvGrpSpPr>
      <p:grpSpPr>
        <a:xfrm>
          <a:off x="0" y="0"/>
          <a:ext cx="0" cy="0"/>
          <a:chOff x="0" y="0"/>
          <a:chExt cx="0" cy="0"/>
        </a:xfrm>
      </p:grpSpPr>
      <p:sp>
        <p:nvSpPr>
          <p:cNvPr id="380" name="Google Shape;380;p53"/>
          <p:cNvSpPr txBox="1"/>
          <p:nvPr>
            <p:ph idx="4294967295" type="title"/>
          </p:nvPr>
        </p:nvSpPr>
        <p:spPr>
          <a:xfrm>
            <a:off x="-357875" y="1803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200">
                <a:solidFill>
                  <a:schemeClr val="lt1"/>
                </a:solidFill>
              </a:rPr>
              <a:t>Extra Tree Regression Model </a:t>
            </a:r>
            <a:endParaRPr sz="2600">
              <a:solidFill>
                <a:schemeClr val="lt1"/>
              </a:solidFill>
            </a:endParaRPr>
          </a:p>
        </p:txBody>
      </p:sp>
      <p:pic>
        <p:nvPicPr>
          <p:cNvPr id="381" name="Google Shape;381;p53"/>
          <p:cNvPicPr preferRelativeResize="0"/>
          <p:nvPr/>
        </p:nvPicPr>
        <p:blipFill>
          <a:blip r:embed="rId4">
            <a:alphaModFix/>
          </a:blip>
          <a:stretch>
            <a:fillRect/>
          </a:stretch>
        </p:blipFill>
        <p:spPr>
          <a:xfrm>
            <a:off x="4572000" y="0"/>
            <a:ext cx="4572000" cy="5143500"/>
          </a:xfrm>
          <a:prstGeom prst="rect">
            <a:avLst/>
          </a:prstGeom>
          <a:noFill/>
          <a:ln>
            <a:noFill/>
          </a:ln>
        </p:spPr>
      </p:pic>
      <p:pic>
        <p:nvPicPr>
          <p:cNvPr id="382" name="Google Shape;382;p53"/>
          <p:cNvPicPr preferRelativeResize="0"/>
          <p:nvPr/>
        </p:nvPicPr>
        <p:blipFill>
          <a:blip r:embed="rId5">
            <a:alphaModFix/>
          </a:blip>
          <a:stretch>
            <a:fillRect/>
          </a:stretch>
        </p:blipFill>
        <p:spPr>
          <a:xfrm>
            <a:off x="5728900" y="1438275"/>
            <a:ext cx="2385929" cy="22669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6" name="Shape 136"/>
        <p:cNvGrpSpPr/>
        <p:nvPr/>
      </p:nvGrpSpPr>
      <p:grpSpPr>
        <a:xfrm>
          <a:off x="0" y="0"/>
          <a:ext cx="0" cy="0"/>
          <a:chOff x="0" y="0"/>
          <a:chExt cx="0" cy="0"/>
        </a:xfrm>
      </p:grpSpPr>
      <p:sp>
        <p:nvSpPr>
          <p:cNvPr id="137" name="Google Shape;137;p27"/>
          <p:cNvSpPr txBox="1"/>
          <p:nvPr>
            <p:ph idx="4294967295" type="title"/>
          </p:nvPr>
        </p:nvSpPr>
        <p:spPr>
          <a:xfrm>
            <a:off x="1851850" y="242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Project Objective &amp; Target Audience</a:t>
            </a:r>
            <a:endParaRPr sz="2400">
              <a:solidFill>
                <a:schemeClr val="lt1"/>
              </a:solidFill>
            </a:endParaRPr>
          </a:p>
        </p:txBody>
      </p:sp>
      <p:sp>
        <p:nvSpPr>
          <p:cNvPr id="138" name="Google Shape;138;p27"/>
          <p:cNvSpPr txBox="1"/>
          <p:nvPr>
            <p:ph idx="4294967295" type="title"/>
          </p:nvPr>
        </p:nvSpPr>
        <p:spPr>
          <a:xfrm>
            <a:off x="1851850" y="1547275"/>
            <a:ext cx="5197200" cy="30675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0" lang="es" sz="1800">
                <a:solidFill>
                  <a:schemeClr val="lt1"/>
                </a:solidFill>
                <a:latin typeface="Lato"/>
                <a:ea typeface="Lato"/>
                <a:cs typeface="Lato"/>
                <a:sym typeface="Lato"/>
              </a:rPr>
              <a:t>Develop an optimal model using </a:t>
            </a:r>
            <a:r>
              <a:rPr b="0" lang="es" sz="1800">
                <a:solidFill>
                  <a:schemeClr val="lt1"/>
                </a:solidFill>
                <a:latin typeface="Lato"/>
                <a:ea typeface="Lato"/>
                <a:cs typeface="Lato"/>
                <a:sym typeface="Lato"/>
              </a:rPr>
              <a:t>Multiple</a:t>
            </a:r>
            <a:r>
              <a:rPr b="0" lang="es" sz="1800">
                <a:solidFill>
                  <a:schemeClr val="lt1"/>
                </a:solidFill>
                <a:latin typeface="Lato"/>
                <a:ea typeface="Lato"/>
                <a:cs typeface="Lato"/>
                <a:sym typeface="Lato"/>
              </a:rPr>
              <a:t> Linear Regression to predict the market values  of the players.</a:t>
            </a:r>
            <a:endParaRPr b="0" sz="1800">
              <a:solidFill>
                <a:schemeClr val="lt1"/>
              </a:solidFill>
              <a:latin typeface="Lato"/>
              <a:ea typeface="Lato"/>
              <a:cs typeface="Lato"/>
              <a:sym typeface="Lato"/>
            </a:endParaRPr>
          </a:p>
          <a:p>
            <a:pPr indent="-342900" lvl="0" marL="457200" rtl="0" algn="just">
              <a:lnSpc>
                <a:spcPct val="115000"/>
              </a:lnSpc>
              <a:spcBef>
                <a:spcPts val="1600"/>
              </a:spcBef>
              <a:spcAft>
                <a:spcPts val="0"/>
              </a:spcAft>
              <a:buClr>
                <a:schemeClr val="lt1"/>
              </a:buClr>
              <a:buSzPts val="1800"/>
              <a:buFont typeface="Lato"/>
              <a:buChar char="❏"/>
            </a:pPr>
            <a:r>
              <a:rPr b="0" lang="es" sz="1800">
                <a:solidFill>
                  <a:schemeClr val="lt1"/>
                </a:solidFill>
                <a:latin typeface="Lato"/>
                <a:ea typeface="Lato"/>
                <a:cs typeface="Lato"/>
                <a:sym typeface="Lato"/>
              </a:rPr>
              <a:t>Target Audience:</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            Sports statistics fans</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             Enthusiasts of football</a:t>
            </a:r>
            <a:endParaRPr b="0" sz="18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pic>
        <p:nvPicPr>
          <p:cNvPr id="139" name="Google Shape;139;p27"/>
          <p:cNvPicPr preferRelativeResize="0"/>
          <p:nvPr/>
        </p:nvPicPr>
        <p:blipFill rotWithShape="1">
          <a:blip r:embed="rId4">
            <a:alphaModFix/>
          </a:blip>
          <a:srcRect b="0" l="0" r="0" t="0"/>
          <a:stretch/>
        </p:blipFill>
        <p:spPr>
          <a:xfrm>
            <a:off x="5761225" y="2571750"/>
            <a:ext cx="3208625" cy="205135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6" name="Shape 386"/>
        <p:cNvGrpSpPr/>
        <p:nvPr/>
      </p:nvGrpSpPr>
      <p:grpSpPr>
        <a:xfrm>
          <a:off x="0" y="0"/>
          <a:ext cx="0" cy="0"/>
          <a:chOff x="0" y="0"/>
          <a:chExt cx="0" cy="0"/>
        </a:xfrm>
      </p:grpSpPr>
      <p:sp>
        <p:nvSpPr>
          <p:cNvPr id="387" name="Google Shape;387;p54"/>
          <p:cNvSpPr txBox="1"/>
          <p:nvPr>
            <p:ph idx="4294967295" type="title"/>
          </p:nvPr>
        </p:nvSpPr>
        <p:spPr>
          <a:xfrm>
            <a:off x="-357875" y="1803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200">
                <a:solidFill>
                  <a:schemeClr val="lt1"/>
                </a:solidFill>
              </a:rPr>
              <a:t>Extra Tree Regression Model </a:t>
            </a:r>
            <a:endParaRPr sz="2600">
              <a:solidFill>
                <a:schemeClr val="lt1"/>
              </a:solidFill>
            </a:endParaRPr>
          </a:p>
        </p:txBody>
      </p:sp>
      <p:pic>
        <p:nvPicPr>
          <p:cNvPr id="388" name="Google Shape;388;p54"/>
          <p:cNvPicPr preferRelativeResize="0"/>
          <p:nvPr/>
        </p:nvPicPr>
        <p:blipFill>
          <a:blip r:embed="rId4">
            <a:alphaModFix/>
          </a:blip>
          <a:stretch>
            <a:fillRect/>
          </a:stretch>
        </p:blipFill>
        <p:spPr>
          <a:xfrm>
            <a:off x="4572000" y="0"/>
            <a:ext cx="4572000" cy="5143500"/>
          </a:xfrm>
          <a:prstGeom prst="rect">
            <a:avLst/>
          </a:prstGeom>
          <a:noFill/>
          <a:ln>
            <a:noFill/>
          </a:ln>
        </p:spPr>
      </p:pic>
      <p:pic>
        <p:nvPicPr>
          <p:cNvPr id="389" name="Google Shape;389;p54"/>
          <p:cNvPicPr preferRelativeResize="0"/>
          <p:nvPr/>
        </p:nvPicPr>
        <p:blipFill>
          <a:blip r:embed="rId5">
            <a:alphaModFix/>
          </a:blip>
          <a:stretch>
            <a:fillRect/>
          </a:stretch>
        </p:blipFill>
        <p:spPr>
          <a:xfrm>
            <a:off x="5728900" y="1438275"/>
            <a:ext cx="2385929" cy="226695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3" name="Shape 393"/>
        <p:cNvGrpSpPr/>
        <p:nvPr/>
      </p:nvGrpSpPr>
      <p:grpSpPr>
        <a:xfrm>
          <a:off x="0" y="0"/>
          <a:ext cx="0" cy="0"/>
          <a:chOff x="0" y="0"/>
          <a:chExt cx="0" cy="0"/>
        </a:xfrm>
      </p:grpSpPr>
      <p:sp>
        <p:nvSpPr>
          <p:cNvPr id="394" name="Google Shape;394;p55"/>
          <p:cNvSpPr txBox="1"/>
          <p:nvPr>
            <p:ph idx="4294967295" type="title"/>
          </p:nvPr>
        </p:nvSpPr>
        <p:spPr>
          <a:xfrm>
            <a:off x="-357875" y="1803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3200">
                <a:solidFill>
                  <a:schemeClr val="lt1"/>
                </a:solidFill>
              </a:rPr>
              <a:t>Linear </a:t>
            </a:r>
            <a:endParaRPr sz="3200">
              <a:solidFill>
                <a:schemeClr val="lt1"/>
              </a:solidFill>
            </a:endParaRPr>
          </a:p>
          <a:p>
            <a:pPr indent="0" lvl="0" marL="0" rtl="0" algn="ctr">
              <a:spcBef>
                <a:spcPts val="1600"/>
              </a:spcBef>
              <a:spcAft>
                <a:spcPts val="1600"/>
              </a:spcAft>
              <a:buNone/>
            </a:pPr>
            <a:r>
              <a:rPr lang="es" sz="3200">
                <a:solidFill>
                  <a:schemeClr val="lt1"/>
                </a:solidFill>
              </a:rPr>
              <a:t>Regression Model </a:t>
            </a:r>
            <a:endParaRPr sz="2600">
              <a:solidFill>
                <a:schemeClr val="lt1"/>
              </a:solidFill>
            </a:endParaRPr>
          </a:p>
        </p:txBody>
      </p:sp>
      <p:pic>
        <p:nvPicPr>
          <p:cNvPr id="395" name="Google Shape;395;p55"/>
          <p:cNvPicPr preferRelativeResize="0"/>
          <p:nvPr/>
        </p:nvPicPr>
        <p:blipFill>
          <a:blip r:embed="rId4">
            <a:alphaModFix/>
          </a:blip>
          <a:stretch>
            <a:fillRect/>
          </a:stretch>
        </p:blipFill>
        <p:spPr>
          <a:xfrm>
            <a:off x="4572000" y="0"/>
            <a:ext cx="4572000" cy="5143500"/>
          </a:xfrm>
          <a:prstGeom prst="rect">
            <a:avLst/>
          </a:prstGeom>
          <a:noFill/>
          <a:ln>
            <a:noFill/>
          </a:ln>
        </p:spPr>
      </p:pic>
      <p:pic>
        <p:nvPicPr>
          <p:cNvPr id="396" name="Google Shape;396;p55"/>
          <p:cNvPicPr preferRelativeResize="0"/>
          <p:nvPr/>
        </p:nvPicPr>
        <p:blipFill>
          <a:blip r:embed="rId5">
            <a:alphaModFix/>
          </a:blip>
          <a:stretch>
            <a:fillRect/>
          </a:stretch>
        </p:blipFill>
        <p:spPr>
          <a:xfrm>
            <a:off x="5711975" y="1438275"/>
            <a:ext cx="2292046" cy="22669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0" name="Shape 400"/>
        <p:cNvGrpSpPr/>
        <p:nvPr/>
      </p:nvGrpSpPr>
      <p:grpSpPr>
        <a:xfrm>
          <a:off x="0" y="0"/>
          <a:ext cx="0" cy="0"/>
          <a:chOff x="0" y="0"/>
          <a:chExt cx="0" cy="0"/>
        </a:xfrm>
      </p:grpSpPr>
      <p:sp>
        <p:nvSpPr>
          <p:cNvPr id="401" name="Google Shape;401;p56"/>
          <p:cNvSpPr txBox="1"/>
          <p:nvPr>
            <p:ph idx="4294967295" type="title"/>
          </p:nvPr>
        </p:nvSpPr>
        <p:spPr>
          <a:xfrm>
            <a:off x="1973400" y="218775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Conclusion</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5" name="Shape 405"/>
        <p:cNvGrpSpPr/>
        <p:nvPr/>
      </p:nvGrpSpPr>
      <p:grpSpPr>
        <a:xfrm>
          <a:off x="0" y="0"/>
          <a:ext cx="0" cy="0"/>
          <a:chOff x="0" y="0"/>
          <a:chExt cx="0" cy="0"/>
        </a:xfrm>
      </p:grpSpPr>
      <p:pic>
        <p:nvPicPr>
          <p:cNvPr descr="Ordenador portátil Chromebook abierto" id="406" name="Google Shape;406;p57"/>
          <p:cNvPicPr preferRelativeResize="0"/>
          <p:nvPr/>
        </p:nvPicPr>
        <p:blipFill>
          <a:blip r:embed="rId4">
            <a:alphaModFix/>
          </a:blip>
          <a:stretch>
            <a:fillRect/>
          </a:stretch>
        </p:blipFill>
        <p:spPr>
          <a:xfrm>
            <a:off x="3452975" y="697325"/>
            <a:ext cx="5591976" cy="3316000"/>
          </a:xfrm>
          <a:prstGeom prst="rect">
            <a:avLst/>
          </a:prstGeom>
          <a:noFill/>
          <a:ln>
            <a:noFill/>
          </a:ln>
        </p:spPr>
      </p:pic>
      <p:pic>
        <p:nvPicPr>
          <p:cNvPr descr="Ejemplo de trama de una aplicación de escritorio" id="407" name="Google Shape;407;p57"/>
          <p:cNvPicPr preferRelativeResize="0"/>
          <p:nvPr/>
        </p:nvPicPr>
        <p:blipFill rotWithShape="1">
          <a:blip r:embed="rId5">
            <a:alphaModFix/>
          </a:blip>
          <a:srcRect b="24800" l="0" r="0" t="0"/>
          <a:stretch/>
        </p:blipFill>
        <p:spPr>
          <a:xfrm>
            <a:off x="4131700" y="978250"/>
            <a:ext cx="4142049" cy="2335949"/>
          </a:xfrm>
          <a:prstGeom prst="rect">
            <a:avLst/>
          </a:prstGeom>
          <a:noFill/>
          <a:ln>
            <a:noFill/>
          </a:ln>
        </p:spPr>
      </p:pic>
      <p:pic>
        <p:nvPicPr>
          <p:cNvPr descr="Smartphone negro en posición vertical" id="408" name="Google Shape;408;p57"/>
          <p:cNvPicPr preferRelativeResize="0"/>
          <p:nvPr/>
        </p:nvPicPr>
        <p:blipFill>
          <a:blip r:embed="rId6">
            <a:alphaModFix/>
          </a:blip>
          <a:stretch>
            <a:fillRect/>
          </a:stretch>
        </p:blipFill>
        <p:spPr>
          <a:xfrm>
            <a:off x="7188601" y="1585375"/>
            <a:ext cx="1675825" cy="3291298"/>
          </a:xfrm>
          <a:prstGeom prst="rect">
            <a:avLst/>
          </a:prstGeom>
          <a:noFill/>
          <a:ln>
            <a:noFill/>
          </a:ln>
        </p:spPr>
      </p:pic>
      <p:pic>
        <p:nvPicPr>
          <p:cNvPr descr="Ejemplo de trama de una aplicación móvil" id="409" name="Google Shape;409;p57"/>
          <p:cNvPicPr preferRelativeResize="0"/>
          <p:nvPr/>
        </p:nvPicPr>
        <p:blipFill>
          <a:blip r:embed="rId7">
            <a:alphaModFix/>
          </a:blip>
          <a:stretch>
            <a:fillRect/>
          </a:stretch>
        </p:blipFill>
        <p:spPr>
          <a:xfrm>
            <a:off x="7269175" y="1858795"/>
            <a:ext cx="1514675" cy="2692755"/>
          </a:xfrm>
          <a:prstGeom prst="rect">
            <a:avLst/>
          </a:prstGeom>
          <a:noFill/>
          <a:ln>
            <a:noFill/>
          </a:ln>
        </p:spPr>
      </p:pic>
      <p:sp>
        <p:nvSpPr>
          <p:cNvPr id="410" name="Google Shape;410;p57"/>
          <p:cNvSpPr txBox="1"/>
          <p:nvPr>
            <p:ph type="title"/>
          </p:nvPr>
        </p:nvSpPr>
        <p:spPr>
          <a:xfrm>
            <a:off x="-402125" y="1090800"/>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200">
                <a:solidFill>
                  <a:schemeClr val="lt1"/>
                </a:solidFill>
              </a:rPr>
              <a:t>Future Iterations</a:t>
            </a:r>
            <a:endParaRPr sz="2600">
              <a:solidFill>
                <a:schemeClr val="lt1"/>
              </a:solidFill>
            </a:endParaRPr>
          </a:p>
        </p:txBody>
      </p:sp>
      <p:sp>
        <p:nvSpPr>
          <p:cNvPr id="411" name="Google Shape;411;p57"/>
          <p:cNvSpPr txBox="1"/>
          <p:nvPr>
            <p:ph type="title"/>
          </p:nvPr>
        </p:nvSpPr>
        <p:spPr>
          <a:xfrm>
            <a:off x="0" y="1943775"/>
            <a:ext cx="3345900" cy="3067500"/>
          </a:xfrm>
          <a:prstGeom prst="rect">
            <a:avLst/>
          </a:prstGeom>
        </p:spPr>
        <p:txBody>
          <a:bodyPr anchorCtr="0" anchor="t" bIns="91425" lIns="91425" spcFirstLastPara="1" rIns="91425" wrap="square" tIns="91425">
            <a:noAutofit/>
          </a:bodyPr>
          <a:lstStyle/>
          <a:p>
            <a:pPr indent="-330200" lvl="0" marL="457200" rtl="0" algn="just">
              <a:lnSpc>
                <a:spcPct val="115000"/>
              </a:lnSpc>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Incorporate new data</a:t>
            </a:r>
            <a:endParaRPr sz="16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t/>
            </a:r>
            <a:endParaRPr sz="1600">
              <a:solidFill>
                <a:schemeClr val="lt1"/>
              </a:solidFill>
              <a:latin typeface="Lato"/>
              <a:ea typeface="Lato"/>
              <a:cs typeface="Lato"/>
              <a:sym typeface="Lato"/>
            </a:endParaRPr>
          </a:p>
          <a:p>
            <a:pPr indent="-330200" lvl="0" marL="457200" rtl="0" algn="just">
              <a:lnSpc>
                <a:spcPct val="115000"/>
              </a:lnSpc>
              <a:spcBef>
                <a:spcPts val="1600"/>
              </a:spcBef>
              <a:spcAft>
                <a:spcPts val="0"/>
              </a:spcAft>
              <a:buClr>
                <a:schemeClr val="lt1"/>
              </a:buClr>
              <a:buSzPts val="1600"/>
              <a:buFont typeface="Lato"/>
              <a:buChar char="●"/>
            </a:pPr>
            <a:r>
              <a:rPr lang="es" sz="1600">
                <a:solidFill>
                  <a:schemeClr val="lt1"/>
                </a:solidFill>
                <a:latin typeface="Lato"/>
                <a:ea typeface="Lato"/>
                <a:cs typeface="Lato"/>
                <a:sym typeface="Lato"/>
              </a:rPr>
              <a:t>Divide the data by clusters( player position)</a:t>
            </a:r>
            <a:endParaRPr sz="1600">
              <a:solidFill>
                <a:schemeClr val="lt1"/>
              </a:solidFill>
              <a:latin typeface="Lato"/>
              <a:ea typeface="Lato"/>
              <a:cs typeface="Lato"/>
              <a:sym typeface="Lato"/>
            </a:endParaRPr>
          </a:p>
          <a:p>
            <a:pPr indent="0" lvl="0" marL="457200" rtl="0" algn="just">
              <a:lnSpc>
                <a:spcPct val="115000"/>
              </a:lnSpc>
              <a:spcBef>
                <a:spcPts val="1600"/>
              </a:spcBef>
              <a:spcAft>
                <a:spcPts val="0"/>
              </a:spcAft>
              <a:buNone/>
            </a:pPr>
            <a:r>
              <a:t/>
            </a:r>
            <a:endParaRPr sz="1600">
              <a:solidFill>
                <a:schemeClr val="lt1"/>
              </a:solidFill>
              <a:latin typeface="Lato"/>
              <a:ea typeface="Lato"/>
              <a:cs typeface="Lato"/>
              <a:sym typeface="Lato"/>
            </a:endParaRPr>
          </a:p>
          <a:p>
            <a:pPr indent="-330200" lvl="0" marL="457200" rtl="0" algn="just">
              <a:lnSpc>
                <a:spcPct val="115000"/>
              </a:lnSpc>
              <a:spcBef>
                <a:spcPts val="1600"/>
              </a:spcBef>
              <a:spcAft>
                <a:spcPts val="0"/>
              </a:spcAft>
              <a:buClr>
                <a:schemeClr val="lt1"/>
              </a:buClr>
              <a:buSzPts val="1600"/>
              <a:buFont typeface="Lato"/>
              <a:buChar char="●"/>
            </a:pPr>
            <a:r>
              <a:rPr lang="es" sz="1600">
                <a:solidFill>
                  <a:schemeClr val="lt1"/>
                </a:solidFill>
                <a:latin typeface="Lato"/>
                <a:ea typeface="Lato"/>
                <a:cs typeface="Lato"/>
                <a:sym typeface="Lato"/>
              </a:rPr>
              <a:t>Run the model for a more current season and compare.</a:t>
            </a:r>
            <a:endParaRPr sz="1600">
              <a:solidFill>
                <a:schemeClr val="lt1"/>
              </a:solidFill>
              <a:latin typeface="Lato"/>
              <a:ea typeface="Lato"/>
              <a:cs typeface="Lato"/>
              <a:sym typeface="Lato"/>
            </a:endParaRPr>
          </a:p>
          <a:p>
            <a:pPr indent="0" lvl="0" marL="457200" rtl="0" algn="just">
              <a:lnSpc>
                <a:spcPct val="115000"/>
              </a:lnSpc>
              <a:spcBef>
                <a:spcPts val="1600"/>
              </a:spcBef>
              <a:spcAft>
                <a:spcPts val="0"/>
              </a:spcAft>
              <a:buNone/>
            </a:pPr>
            <a:r>
              <a:t/>
            </a:r>
            <a:endParaRPr sz="18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3" name="Shape 143"/>
        <p:cNvGrpSpPr/>
        <p:nvPr/>
      </p:nvGrpSpPr>
      <p:grpSpPr>
        <a:xfrm>
          <a:off x="0" y="0"/>
          <a:ext cx="0" cy="0"/>
          <a:chOff x="0" y="0"/>
          <a:chExt cx="0" cy="0"/>
        </a:xfrm>
      </p:grpSpPr>
      <p:sp>
        <p:nvSpPr>
          <p:cNvPr id="144" name="Google Shape;144;p28"/>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Data</a:t>
            </a:r>
            <a:endParaRPr sz="2400">
              <a:solidFill>
                <a:schemeClr val="lt1"/>
              </a:solidFill>
            </a:endParaRPr>
          </a:p>
        </p:txBody>
      </p:sp>
      <p:sp>
        <p:nvSpPr>
          <p:cNvPr id="145" name="Google Shape;145;p28"/>
          <p:cNvSpPr txBox="1"/>
          <p:nvPr>
            <p:ph idx="4294967295" type="title"/>
          </p:nvPr>
        </p:nvSpPr>
        <p:spPr>
          <a:xfrm>
            <a:off x="1173600" y="337125"/>
            <a:ext cx="67968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0" sz="1800">
              <a:solidFill>
                <a:schemeClr val="lt1"/>
              </a:solidFill>
              <a:latin typeface="Lato"/>
              <a:ea typeface="Lato"/>
              <a:cs typeface="Lato"/>
              <a:sym typeface="Lato"/>
            </a:endParaRPr>
          </a:p>
          <a:p>
            <a:pPr indent="-342900" lvl="0" marL="457200" rtl="0" algn="just">
              <a:lnSpc>
                <a:spcPct val="115000"/>
              </a:lnSpc>
              <a:spcBef>
                <a:spcPts val="1600"/>
              </a:spcBef>
              <a:spcAft>
                <a:spcPts val="0"/>
              </a:spcAft>
              <a:buClr>
                <a:schemeClr val="lt1"/>
              </a:buClr>
              <a:buSzPts val="1800"/>
              <a:buFont typeface="Lato"/>
              <a:buChar char="❏"/>
            </a:pPr>
            <a:r>
              <a:rPr b="0" lang="es" sz="1800">
                <a:solidFill>
                  <a:schemeClr val="lt1"/>
                </a:solidFill>
                <a:latin typeface="Lato"/>
                <a:ea typeface="Lato"/>
                <a:cs typeface="Lato"/>
                <a:sym typeface="Lato"/>
              </a:rPr>
              <a:t>Data Source</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Name: “</a:t>
            </a:r>
            <a:r>
              <a:rPr b="0" lang="es" sz="1800">
                <a:solidFill>
                  <a:schemeClr val="lt1"/>
                </a:solidFill>
                <a:latin typeface="Lato"/>
                <a:ea typeface="Lato"/>
                <a:cs typeface="Lato"/>
                <a:sym typeface="Lato"/>
              </a:rPr>
              <a:t>Football Data from Transfermarkt”</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Description</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Clean, structured and automatically updated football data from Transfermarkt, including:</a:t>
            </a:r>
            <a:endParaRPr b="0" sz="1800">
              <a:solidFill>
                <a:schemeClr val="lt1"/>
              </a:solidFill>
              <a:latin typeface="Lato"/>
              <a:ea typeface="Lato"/>
              <a:cs typeface="Lato"/>
              <a:sym typeface="Lato"/>
            </a:endParaRPr>
          </a:p>
          <a:p>
            <a:pPr indent="-342900" lvl="0" marL="457200" rtl="0" algn="just">
              <a:lnSpc>
                <a:spcPct val="115000"/>
              </a:lnSpc>
              <a:spcBef>
                <a:spcPts val="1600"/>
              </a:spcBef>
              <a:spcAft>
                <a:spcPts val="0"/>
              </a:spcAft>
              <a:buClr>
                <a:schemeClr val="lt1"/>
              </a:buClr>
              <a:buSzPts val="1800"/>
              <a:buFont typeface="Lato"/>
              <a:buChar char="●"/>
            </a:pPr>
            <a:r>
              <a:rPr b="0" lang="es" sz="1800">
                <a:solidFill>
                  <a:schemeClr val="lt1"/>
                </a:solidFill>
                <a:latin typeface="Lato"/>
                <a:ea typeface="Lato"/>
                <a:cs typeface="Lato"/>
                <a:sym typeface="Lato"/>
              </a:rPr>
              <a:t>40,000+ games from many seasons on all major competitions</a:t>
            </a:r>
            <a:endParaRPr b="0" sz="1800">
              <a:solidFill>
                <a:schemeClr val="lt1"/>
              </a:solidFill>
              <a:latin typeface="Lato"/>
              <a:ea typeface="Lato"/>
              <a:cs typeface="Lato"/>
              <a:sym typeface="Lato"/>
            </a:endParaRPr>
          </a:p>
          <a:p>
            <a:pPr indent="-342900" lvl="0" marL="457200" rtl="0" algn="just">
              <a:lnSpc>
                <a:spcPct val="115000"/>
              </a:lnSpc>
              <a:spcBef>
                <a:spcPts val="0"/>
              </a:spcBef>
              <a:spcAft>
                <a:spcPts val="0"/>
              </a:spcAft>
              <a:buClr>
                <a:schemeClr val="lt1"/>
              </a:buClr>
              <a:buSzPts val="1800"/>
              <a:buFont typeface="Lato"/>
              <a:buChar char="●"/>
            </a:pPr>
            <a:r>
              <a:rPr b="0" lang="es" sz="1800">
                <a:solidFill>
                  <a:schemeClr val="lt1"/>
                </a:solidFill>
                <a:latin typeface="Lato"/>
                <a:ea typeface="Lato"/>
                <a:cs typeface="Lato"/>
                <a:sym typeface="Lato"/>
              </a:rPr>
              <a:t>300+ clubs from those competitions</a:t>
            </a:r>
            <a:endParaRPr b="0" sz="1800">
              <a:solidFill>
                <a:schemeClr val="lt1"/>
              </a:solidFill>
              <a:latin typeface="Lato"/>
              <a:ea typeface="Lato"/>
              <a:cs typeface="Lato"/>
              <a:sym typeface="Lato"/>
            </a:endParaRPr>
          </a:p>
          <a:p>
            <a:pPr indent="-342900" lvl="0" marL="457200" rtl="0" algn="just">
              <a:lnSpc>
                <a:spcPct val="115000"/>
              </a:lnSpc>
              <a:spcBef>
                <a:spcPts val="0"/>
              </a:spcBef>
              <a:spcAft>
                <a:spcPts val="0"/>
              </a:spcAft>
              <a:buClr>
                <a:schemeClr val="lt1"/>
              </a:buClr>
              <a:buSzPts val="1800"/>
              <a:buFont typeface="Lato"/>
              <a:buChar char="●"/>
            </a:pPr>
            <a:r>
              <a:rPr b="0" lang="es" sz="1800">
                <a:solidFill>
                  <a:schemeClr val="lt1"/>
                </a:solidFill>
                <a:latin typeface="Lato"/>
                <a:ea typeface="Lato"/>
                <a:cs typeface="Lato"/>
                <a:sym typeface="Lato"/>
              </a:rPr>
              <a:t>20,000+ players from those clubs</a:t>
            </a:r>
            <a:endParaRPr b="0" sz="1800">
              <a:solidFill>
                <a:schemeClr val="lt1"/>
              </a:solidFill>
              <a:latin typeface="Lato"/>
              <a:ea typeface="Lato"/>
              <a:cs typeface="Lato"/>
              <a:sym typeface="Lato"/>
            </a:endParaRPr>
          </a:p>
          <a:p>
            <a:pPr indent="-342900" lvl="0" marL="457200" rtl="0" algn="just">
              <a:lnSpc>
                <a:spcPct val="115000"/>
              </a:lnSpc>
              <a:spcBef>
                <a:spcPts val="0"/>
              </a:spcBef>
              <a:spcAft>
                <a:spcPts val="0"/>
              </a:spcAft>
              <a:buClr>
                <a:schemeClr val="lt1"/>
              </a:buClr>
              <a:buSzPts val="1800"/>
              <a:buFont typeface="Lato"/>
              <a:buChar char="●"/>
            </a:pPr>
            <a:r>
              <a:rPr b="0" lang="es" sz="1800">
                <a:solidFill>
                  <a:schemeClr val="lt1"/>
                </a:solidFill>
                <a:latin typeface="Lato"/>
                <a:ea typeface="Lato"/>
                <a:cs typeface="Lato"/>
                <a:sym typeface="Lato"/>
              </a:rPr>
              <a:t>900,000+ player appearance records from all games</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Source: Kaggle</a:t>
            </a:r>
            <a:endParaRPr b="0" sz="18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6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9" name="Shape 149"/>
        <p:cNvGrpSpPr/>
        <p:nvPr/>
      </p:nvGrpSpPr>
      <p:grpSpPr>
        <a:xfrm>
          <a:off x="0" y="0"/>
          <a:ext cx="0" cy="0"/>
          <a:chOff x="0" y="0"/>
          <a:chExt cx="0" cy="0"/>
        </a:xfrm>
      </p:grpSpPr>
      <p:sp>
        <p:nvSpPr>
          <p:cNvPr id="150" name="Google Shape;150;p29"/>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Data</a:t>
            </a:r>
            <a:endParaRPr sz="2400">
              <a:solidFill>
                <a:schemeClr val="lt1"/>
              </a:solidFill>
            </a:endParaRPr>
          </a:p>
        </p:txBody>
      </p:sp>
      <p:sp>
        <p:nvSpPr>
          <p:cNvPr id="151" name="Google Shape;151;p29"/>
          <p:cNvSpPr txBox="1"/>
          <p:nvPr>
            <p:ph idx="4294967295" type="title"/>
          </p:nvPr>
        </p:nvSpPr>
        <p:spPr>
          <a:xfrm>
            <a:off x="1173600" y="260350"/>
            <a:ext cx="67968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0" sz="1800">
              <a:solidFill>
                <a:schemeClr val="lt1"/>
              </a:solidFill>
              <a:latin typeface="Lato"/>
              <a:ea typeface="Lato"/>
              <a:cs typeface="Lato"/>
              <a:sym typeface="Lato"/>
            </a:endParaRPr>
          </a:p>
          <a:p>
            <a:pPr indent="-342900" lvl="0" marL="457200" rtl="0" algn="l">
              <a:lnSpc>
                <a:spcPct val="115000"/>
              </a:lnSpc>
              <a:spcBef>
                <a:spcPts val="1600"/>
              </a:spcBef>
              <a:spcAft>
                <a:spcPts val="0"/>
              </a:spcAft>
              <a:buClr>
                <a:schemeClr val="lt1"/>
              </a:buClr>
              <a:buSzPts val="1800"/>
              <a:buFont typeface="Lato"/>
              <a:buChar char="❏"/>
            </a:pPr>
            <a:r>
              <a:rPr b="0" lang="es" sz="1800">
                <a:solidFill>
                  <a:schemeClr val="lt1"/>
                </a:solidFill>
                <a:latin typeface="Lato"/>
                <a:ea typeface="Lato"/>
                <a:cs typeface="Lato"/>
                <a:sym typeface="Lato"/>
              </a:rPr>
              <a:t>Data Source</a:t>
            </a:r>
            <a:endParaRPr b="0" sz="1800">
              <a:solidFill>
                <a:schemeClr val="lt1"/>
              </a:solidFill>
              <a:latin typeface="Lato"/>
              <a:ea typeface="Lato"/>
              <a:cs typeface="Lato"/>
              <a:sym typeface="Lato"/>
            </a:endParaRPr>
          </a:p>
          <a:p>
            <a:pPr indent="0" lvl="0" marL="0" rtl="0" algn="l">
              <a:lnSpc>
                <a:spcPct val="115000"/>
              </a:lnSpc>
              <a:spcBef>
                <a:spcPts val="1600"/>
              </a:spcBef>
              <a:spcAft>
                <a:spcPts val="0"/>
              </a:spcAft>
              <a:buNone/>
            </a:pPr>
            <a:r>
              <a:rPr b="0" lang="es" sz="1800">
                <a:solidFill>
                  <a:schemeClr val="lt1"/>
                </a:solidFill>
                <a:latin typeface="Lato"/>
                <a:ea typeface="Lato"/>
                <a:cs typeface="Lato"/>
                <a:sym typeface="Lato"/>
              </a:rPr>
              <a:t>Name: “</a:t>
            </a:r>
            <a:r>
              <a:rPr b="0" lang="es" sz="1800">
                <a:solidFill>
                  <a:schemeClr val="lt1"/>
                </a:solidFill>
                <a:latin typeface="Lato"/>
                <a:ea typeface="Lato"/>
                <a:cs typeface="Lato"/>
                <a:sym typeface="Lato"/>
              </a:rPr>
              <a:t>Top 250 Football transfers from 2000 to 2018</a:t>
            </a:r>
            <a:r>
              <a:rPr b="0" lang="es" sz="1800">
                <a:solidFill>
                  <a:schemeClr val="lt1"/>
                </a:solidFill>
                <a:latin typeface="Lato"/>
                <a:ea typeface="Lato"/>
                <a:cs typeface="Lato"/>
                <a:sym typeface="Lato"/>
              </a:rPr>
              <a:t>”</a:t>
            </a:r>
            <a:endParaRPr b="0" sz="1800">
              <a:solidFill>
                <a:schemeClr val="lt1"/>
              </a:solidFill>
              <a:latin typeface="Lato"/>
              <a:ea typeface="Lato"/>
              <a:cs typeface="Lato"/>
              <a:sym typeface="Lato"/>
            </a:endParaRPr>
          </a:p>
          <a:p>
            <a:pPr indent="0" lvl="0" marL="0" rtl="0" algn="l">
              <a:lnSpc>
                <a:spcPct val="115000"/>
              </a:lnSpc>
              <a:spcBef>
                <a:spcPts val="1600"/>
              </a:spcBef>
              <a:spcAft>
                <a:spcPts val="0"/>
              </a:spcAft>
              <a:buNone/>
            </a:pPr>
            <a:r>
              <a:rPr b="0" lang="es" sz="1800">
                <a:solidFill>
                  <a:schemeClr val="lt1"/>
                </a:solidFill>
                <a:latin typeface="Lato"/>
                <a:ea typeface="Lato"/>
                <a:cs typeface="Lato"/>
                <a:sym typeface="Lato"/>
              </a:rPr>
              <a:t>Description</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The dataset of top 250 most expensive football transfers from season 2000-2001 until 2018-2019.There are 4700 total rows and 10 columns in this dataset. The columns contain the following information: the name of a football player, selling team and league, the league and team where a player is sold, an estimated market value of a player, an actual value of a transfer, the position of a of a player and season when a transfer took place.</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Source: Kaggle</a:t>
            </a:r>
            <a:endParaRPr b="0" sz="18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6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5" name="Shape 155"/>
        <p:cNvGrpSpPr/>
        <p:nvPr/>
      </p:nvGrpSpPr>
      <p:grpSpPr>
        <a:xfrm>
          <a:off x="0" y="0"/>
          <a:ext cx="0" cy="0"/>
          <a:chOff x="0" y="0"/>
          <a:chExt cx="0" cy="0"/>
        </a:xfrm>
      </p:grpSpPr>
      <p:sp>
        <p:nvSpPr>
          <p:cNvPr id="156" name="Google Shape;156;p30"/>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Data</a:t>
            </a:r>
            <a:endParaRPr sz="2400">
              <a:solidFill>
                <a:schemeClr val="lt1"/>
              </a:solidFill>
            </a:endParaRPr>
          </a:p>
        </p:txBody>
      </p:sp>
      <p:sp>
        <p:nvSpPr>
          <p:cNvPr id="157" name="Google Shape;157;p30"/>
          <p:cNvSpPr txBox="1"/>
          <p:nvPr>
            <p:ph idx="4294967295" type="title"/>
          </p:nvPr>
        </p:nvSpPr>
        <p:spPr>
          <a:xfrm>
            <a:off x="1173600" y="930525"/>
            <a:ext cx="67968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0" sz="1800">
              <a:solidFill>
                <a:schemeClr val="lt1"/>
              </a:solidFill>
              <a:latin typeface="Lato"/>
              <a:ea typeface="Lato"/>
              <a:cs typeface="Lato"/>
              <a:sym typeface="Lato"/>
            </a:endParaRPr>
          </a:p>
          <a:p>
            <a:pPr indent="-342900" lvl="0" marL="457200" rtl="0" algn="just">
              <a:lnSpc>
                <a:spcPct val="115000"/>
              </a:lnSpc>
              <a:spcBef>
                <a:spcPts val="1600"/>
              </a:spcBef>
              <a:spcAft>
                <a:spcPts val="0"/>
              </a:spcAft>
              <a:buClr>
                <a:schemeClr val="lt1"/>
              </a:buClr>
              <a:buSzPts val="1800"/>
              <a:buFont typeface="Lato"/>
              <a:buChar char="❏"/>
            </a:pPr>
            <a:r>
              <a:rPr b="0" lang="es" sz="1800">
                <a:solidFill>
                  <a:schemeClr val="lt1"/>
                </a:solidFill>
                <a:latin typeface="Lato"/>
                <a:ea typeface="Lato"/>
                <a:cs typeface="Lato"/>
                <a:sym typeface="Lato"/>
              </a:rPr>
              <a:t>Data Source</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Name: “SoFIFA.com”</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Description</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It is a web page that has details each player's biological data, wage, club, positions, and skills in player cards. This player information is updated through time. From 2007 to 2012, the player cards were updated biannually.</a:t>
            </a:r>
            <a:endParaRPr b="0" sz="1800">
              <a:solidFill>
                <a:schemeClr val="lt1"/>
              </a:solidFill>
              <a:latin typeface="Lato"/>
              <a:ea typeface="Lato"/>
              <a:cs typeface="Lato"/>
              <a:sym typeface="Lato"/>
            </a:endParaRPr>
          </a:p>
          <a:p>
            <a:pPr indent="0" lvl="0" marL="0" rtl="0" algn="just">
              <a:lnSpc>
                <a:spcPct val="115000"/>
              </a:lnSpc>
              <a:spcBef>
                <a:spcPts val="1600"/>
              </a:spcBef>
              <a:spcAft>
                <a:spcPts val="0"/>
              </a:spcAft>
              <a:buNone/>
            </a:pPr>
            <a:r>
              <a:rPr b="0" lang="es" sz="1800">
                <a:solidFill>
                  <a:schemeClr val="lt1"/>
                </a:solidFill>
                <a:latin typeface="Lato"/>
                <a:ea typeface="Lato"/>
                <a:cs typeface="Lato"/>
                <a:sym typeface="Lato"/>
              </a:rPr>
              <a:t>Source: Web Page</a:t>
            </a:r>
            <a:endParaRPr b="0" sz="18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6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1" name="Shape 161"/>
        <p:cNvGrpSpPr/>
        <p:nvPr/>
      </p:nvGrpSpPr>
      <p:grpSpPr>
        <a:xfrm>
          <a:off x="0" y="0"/>
          <a:ext cx="0" cy="0"/>
          <a:chOff x="0" y="0"/>
          <a:chExt cx="0" cy="0"/>
        </a:xfrm>
      </p:grpSpPr>
      <p:sp>
        <p:nvSpPr>
          <p:cNvPr id="162" name="Google Shape;162;p31"/>
          <p:cNvSpPr txBox="1"/>
          <p:nvPr>
            <p:ph idx="4294967295" type="title"/>
          </p:nvPr>
        </p:nvSpPr>
        <p:spPr>
          <a:xfrm>
            <a:off x="1851850" y="242125"/>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3600">
                <a:solidFill>
                  <a:schemeClr val="lt1"/>
                </a:solidFill>
              </a:rPr>
              <a:t>Questions We hope to answer with the data</a:t>
            </a:r>
            <a:endParaRPr sz="2400">
              <a:solidFill>
                <a:schemeClr val="lt1"/>
              </a:solidFill>
            </a:endParaRPr>
          </a:p>
        </p:txBody>
      </p:sp>
      <p:sp>
        <p:nvSpPr>
          <p:cNvPr id="163" name="Google Shape;163;p31"/>
          <p:cNvSpPr txBox="1"/>
          <p:nvPr>
            <p:ph idx="4294967295" type="title"/>
          </p:nvPr>
        </p:nvSpPr>
        <p:spPr>
          <a:xfrm>
            <a:off x="618450" y="1547275"/>
            <a:ext cx="7907100" cy="3067500"/>
          </a:xfrm>
          <a:prstGeom prst="rect">
            <a:avLst/>
          </a:prstGeom>
        </p:spPr>
        <p:txBody>
          <a:bodyPr anchorCtr="0" anchor="t" bIns="91425" lIns="91425" spcFirstLastPara="1" rIns="91425" wrap="square" tIns="91425">
            <a:noAutofit/>
          </a:bodyPr>
          <a:lstStyle/>
          <a:p>
            <a:pPr indent="-336550" lvl="0" marL="457200" rtl="0" algn="just">
              <a:lnSpc>
                <a:spcPct val="115000"/>
              </a:lnSpc>
              <a:spcBef>
                <a:spcPts val="0"/>
              </a:spcBef>
              <a:spcAft>
                <a:spcPts val="0"/>
              </a:spcAft>
              <a:buClr>
                <a:schemeClr val="lt1"/>
              </a:buClr>
              <a:buSzPts val="1700"/>
              <a:buFont typeface="Lato"/>
              <a:buChar char="●"/>
            </a:pPr>
            <a:r>
              <a:rPr b="0" lang="es" sz="1700">
                <a:solidFill>
                  <a:schemeClr val="lt1"/>
                </a:solidFill>
                <a:latin typeface="Lato"/>
                <a:ea typeface="Lato"/>
                <a:cs typeface="Lato"/>
                <a:sym typeface="Lato"/>
              </a:rPr>
              <a:t>what kind of factors will influence the market value of a player?</a:t>
            </a:r>
            <a:endParaRPr b="0" sz="1700">
              <a:solidFill>
                <a:schemeClr val="lt1"/>
              </a:solidFill>
              <a:latin typeface="Lato"/>
              <a:ea typeface="Lato"/>
              <a:cs typeface="Lato"/>
              <a:sym typeface="Lato"/>
            </a:endParaRPr>
          </a:p>
          <a:p>
            <a:pPr indent="0" lvl="0" marL="457200" rtl="0" algn="just">
              <a:lnSpc>
                <a:spcPct val="115000"/>
              </a:lnSpc>
              <a:spcBef>
                <a:spcPts val="1600"/>
              </a:spcBef>
              <a:spcAft>
                <a:spcPts val="0"/>
              </a:spcAft>
              <a:buNone/>
            </a:pPr>
            <a:r>
              <a:t/>
            </a:r>
            <a:endParaRPr b="0" sz="1700">
              <a:solidFill>
                <a:schemeClr val="lt1"/>
              </a:solidFill>
              <a:latin typeface="Lato"/>
              <a:ea typeface="Lato"/>
              <a:cs typeface="Lato"/>
              <a:sym typeface="Lato"/>
            </a:endParaRPr>
          </a:p>
          <a:p>
            <a:pPr indent="-336550" lvl="0" marL="457200" rtl="0" algn="just">
              <a:lnSpc>
                <a:spcPct val="115000"/>
              </a:lnSpc>
              <a:spcBef>
                <a:spcPts val="1600"/>
              </a:spcBef>
              <a:spcAft>
                <a:spcPts val="0"/>
              </a:spcAft>
              <a:buClr>
                <a:schemeClr val="lt1"/>
              </a:buClr>
              <a:buSzPts val="1700"/>
              <a:buFont typeface="Lato"/>
              <a:buChar char="●"/>
            </a:pPr>
            <a:r>
              <a:rPr b="0" lang="es" sz="1700">
                <a:solidFill>
                  <a:schemeClr val="lt1"/>
                </a:solidFill>
                <a:latin typeface="Lato"/>
                <a:ea typeface="Lato"/>
                <a:cs typeface="Lato"/>
                <a:sym typeface="Lato"/>
              </a:rPr>
              <a:t>How much does the market value of the players increase on average?</a:t>
            </a:r>
            <a:endParaRPr b="0" sz="1700">
              <a:solidFill>
                <a:schemeClr val="lt1"/>
              </a:solidFill>
              <a:latin typeface="Lato"/>
              <a:ea typeface="Lato"/>
              <a:cs typeface="Lato"/>
              <a:sym typeface="Lato"/>
            </a:endParaRPr>
          </a:p>
          <a:p>
            <a:pPr indent="0" lvl="0" marL="457200" rtl="0" algn="just">
              <a:lnSpc>
                <a:spcPct val="115000"/>
              </a:lnSpc>
              <a:spcBef>
                <a:spcPts val="1600"/>
              </a:spcBef>
              <a:spcAft>
                <a:spcPts val="0"/>
              </a:spcAft>
              <a:buNone/>
            </a:pPr>
            <a:r>
              <a:t/>
            </a:r>
            <a:endParaRPr b="0" sz="1700">
              <a:solidFill>
                <a:schemeClr val="lt1"/>
              </a:solidFill>
              <a:latin typeface="Lato"/>
              <a:ea typeface="Lato"/>
              <a:cs typeface="Lato"/>
              <a:sym typeface="Lato"/>
            </a:endParaRPr>
          </a:p>
          <a:p>
            <a:pPr indent="-336550" lvl="0" marL="457200" rtl="0" algn="just">
              <a:lnSpc>
                <a:spcPct val="115000"/>
              </a:lnSpc>
              <a:spcBef>
                <a:spcPts val="1600"/>
              </a:spcBef>
              <a:spcAft>
                <a:spcPts val="0"/>
              </a:spcAft>
              <a:buClr>
                <a:schemeClr val="lt1"/>
              </a:buClr>
              <a:buSzPts val="1700"/>
              <a:buFont typeface="Lato"/>
              <a:buChar char="●"/>
            </a:pPr>
            <a:r>
              <a:rPr b="0" lang="es" sz="1700">
                <a:solidFill>
                  <a:schemeClr val="lt1"/>
                </a:solidFill>
                <a:latin typeface="Lato"/>
                <a:ea typeface="Lato"/>
                <a:cs typeface="Lato"/>
                <a:sym typeface="Lato"/>
              </a:rPr>
              <a:t>Player performance and club rank can make a significant impact on player value.</a:t>
            </a:r>
            <a:endParaRPr b="0" sz="17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7" name="Shape 167"/>
        <p:cNvGrpSpPr/>
        <p:nvPr/>
      </p:nvGrpSpPr>
      <p:grpSpPr>
        <a:xfrm>
          <a:off x="0" y="0"/>
          <a:ext cx="0" cy="0"/>
          <a:chOff x="0" y="0"/>
          <a:chExt cx="0" cy="0"/>
        </a:xfrm>
      </p:grpSpPr>
      <p:sp>
        <p:nvSpPr>
          <p:cNvPr id="168" name="Google Shape;168;p32"/>
          <p:cNvSpPr txBox="1"/>
          <p:nvPr>
            <p:ph idx="4294967295" type="title"/>
          </p:nvPr>
        </p:nvSpPr>
        <p:spPr>
          <a:xfrm>
            <a:off x="1973400" y="337125"/>
            <a:ext cx="5197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Potential Features and Target Variable</a:t>
            </a:r>
            <a:endParaRPr sz="2400">
              <a:solidFill>
                <a:schemeClr val="lt1"/>
              </a:solidFill>
            </a:endParaRPr>
          </a:p>
        </p:txBody>
      </p:sp>
      <p:pic>
        <p:nvPicPr>
          <p:cNvPr id="169" name="Google Shape;169;p32"/>
          <p:cNvPicPr preferRelativeResize="0"/>
          <p:nvPr/>
        </p:nvPicPr>
        <p:blipFill>
          <a:blip r:embed="rId4">
            <a:alphaModFix/>
          </a:blip>
          <a:stretch>
            <a:fillRect/>
          </a:stretch>
        </p:blipFill>
        <p:spPr>
          <a:xfrm>
            <a:off x="3202200" y="2031338"/>
            <a:ext cx="2739600" cy="2323324"/>
          </a:xfrm>
          <a:prstGeom prst="rect">
            <a:avLst/>
          </a:prstGeom>
          <a:noFill/>
          <a:ln>
            <a:noFill/>
          </a:ln>
        </p:spPr>
      </p:pic>
      <p:sp>
        <p:nvSpPr>
          <p:cNvPr id="170" name="Google Shape;170;p32"/>
          <p:cNvSpPr txBox="1"/>
          <p:nvPr/>
        </p:nvSpPr>
        <p:spPr>
          <a:xfrm>
            <a:off x="4122850" y="2900775"/>
            <a:ext cx="65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71" name="Google Shape;171;p32"/>
          <p:cNvSpPr txBox="1"/>
          <p:nvPr/>
        </p:nvSpPr>
        <p:spPr>
          <a:xfrm>
            <a:off x="4011600" y="2877388"/>
            <a:ext cx="11208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latin typeface="Raleway"/>
                <a:ea typeface="Raleway"/>
                <a:cs typeface="Raleway"/>
                <a:sym typeface="Raleway"/>
              </a:rPr>
              <a:t>Market value</a:t>
            </a:r>
            <a:r>
              <a:rPr lang="es" sz="1500">
                <a:latin typeface="Raleway"/>
                <a:ea typeface="Raleway"/>
                <a:cs typeface="Raleway"/>
                <a:sym typeface="Raleway"/>
              </a:rPr>
              <a:t> </a:t>
            </a:r>
            <a:endParaRPr sz="1500">
              <a:latin typeface="Raleway"/>
              <a:ea typeface="Raleway"/>
              <a:cs typeface="Raleway"/>
              <a:sym typeface="Raleway"/>
            </a:endParaRPr>
          </a:p>
        </p:txBody>
      </p:sp>
      <p:pic>
        <p:nvPicPr>
          <p:cNvPr id="172" name="Google Shape;172;p32"/>
          <p:cNvPicPr preferRelativeResize="0"/>
          <p:nvPr/>
        </p:nvPicPr>
        <p:blipFill>
          <a:blip r:embed="rId4">
            <a:alphaModFix/>
          </a:blip>
          <a:stretch>
            <a:fillRect/>
          </a:stretch>
        </p:blipFill>
        <p:spPr>
          <a:xfrm>
            <a:off x="7793925" y="3592300"/>
            <a:ext cx="1229224" cy="1065926"/>
          </a:xfrm>
          <a:prstGeom prst="rect">
            <a:avLst/>
          </a:prstGeom>
          <a:noFill/>
          <a:ln>
            <a:noFill/>
          </a:ln>
        </p:spPr>
      </p:pic>
      <p:pic>
        <p:nvPicPr>
          <p:cNvPr id="173" name="Google Shape;173;p32"/>
          <p:cNvPicPr preferRelativeResize="0"/>
          <p:nvPr/>
        </p:nvPicPr>
        <p:blipFill>
          <a:blip r:embed="rId4">
            <a:alphaModFix/>
          </a:blip>
          <a:stretch>
            <a:fillRect/>
          </a:stretch>
        </p:blipFill>
        <p:spPr>
          <a:xfrm>
            <a:off x="238346" y="3508601"/>
            <a:ext cx="1386804" cy="1176075"/>
          </a:xfrm>
          <a:prstGeom prst="rect">
            <a:avLst/>
          </a:prstGeom>
          <a:noFill/>
          <a:ln>
            <a:noFill/>
          </a:ln>
        </p:spPr>
      </p:pic>
      <p:pic>
        <p:nvPicPr>
          <p:cNvPr id="174" name="Google Shape;174;p32"/>
          <p:cNvPicPr preferRelativeResize="0"/>
          <p:nvPr/>
        </p:nvPicPr>
        <p:blipFill>
          <a:blip r:embed="rId4">
            <a:alphaModFix/>
          </a:blip>
          <a:stretch>
            <a:fillRect/>
          </a:stretch>
        </p:blipFill>
        <p:spPr>
          <a:xfrm>
            <a:off x="7354825" y="1370388"/>
            <a:ext cx="1852549" cy="1305075"/>
          </a:xfrm>
          <a:prstGeom prst="rect">
            <a:avLst/>
          </a:prstGeom>
          <a:noFill/>
          <a:ln>
            <a:noFill/>
          </a:ln>
        </p:spPr>
      </p:pic>
      <p:sp>
        <p:nvSpPr>
          <p:cNvPr id="175" name="Google Shape;175;p32"/>
          <p:cNvSpPr txBox="1"/>
          <p:nvPr/>
        </p:nvSpPr>
        <p:spPr>
          <a:xfrm>
            <a:off x="563200" y="3896525"/>
            <a:ext cx="737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latin typeface="Raleway"/>
                <a:ea typeface="Raleway"/>
                <a:cs typeface="Raleway"/>
                <a:sym typeface="Raleway"/>
              </a:rPr>
              <a:t>Age</a:t>
            </a:r>
            <a:endParaRPr b="1">
              <a:latin typeface="Raleway"/>
              <a:ea typeface="Raleway"/>
              <a:cs typeface="Raleway"/>
              <a:sym typeface="Raleway"/>
            </a:endParaRPr>
          </a:p>
        </p:txBody>
      </p:sp>
      <p:sp>
        <p:nvSpPr>
          <p:cNvPr id="176" name="Google Shape;176;p32"/>
          <p:cNvSpPr txBox="1"/>
          <p:nvPr/>
        </p:nvSpPr>
        <p:spPr>
          <a:xfrm>
            <a:off x="7782350" y="1738225"/>
            <a:ext cx="9975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000">
                <a:latin typeface="Raleway"/>
                <a:ea typeface="Raleway"/>
                <a:cs typeface="Raleway"/>
                <a:sym typeface="Raleway"/>
              </a:rPr>
              <a:t>Player Position</a:t>
            </a:r>
            <a:r>
              <a:rPr lang="es" sz="1500">
                <a:latin typeface="Raleway"/>
                <a:ea typeface="Raleway"/>
                <a:cs typeface="Raleway"/>
                <a:sym typeface="Raleway"/>
              </a:rPr>
              <a:t> </a:t>
            </a:r>
            <a:endParaRPr sz="1500">
              <a:latin typeface="Raleway"/>
              <a:ea typeface="Raleway"/>
              <a:cs typeface="Raleway"/>
              <a:sym typeface="Raleway"/>
            </a:endParaRPr>
          </a:p>
        </p:txBody>
      </p:sp>
      <p:sp>
        <p:nvSpPr>
          <p:cNvPr id="177" name="Google Shape;177;p32"/>
          <p:cNvSpPr txBox="1"/>
          <p:nvPr/>
        </p:nvSpPr>
        <p:spPr>
          <a:xfrm>
            <a:off x="8039975" y="3963713"/>
            <a:ext cx="7371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900">
                <a:latin typeface="Raleway"/>
                <a:ea typeface="Raleway"/>
                <a:cs typeface="Raleway"/>
                <a:sym typeface="Raleway"/>
              </a:rPr>
              <a:t>Games</a:t>
            </a:r>
            <a:endParaRPr b="1" sz="1100">
              <a:latin typeface="Raleway"/>
              <a:ea typeface="Raleway"/>
              <a:cs typeface="Raleway"/>
              <a:sym typeface="Raleway"/>
            </a:endParaRPr>
          </a:p>
        </p:txBody>
      </p:sp>
      <p:pic>
        <p:nvPicPr>
          <p:cNvPr id="178" name="Google Shape;178;p32"/>
          <p:cNvPicPr preferRelativeResize="0"/>
          <p:nvPr/>
        </p:nvPicPr>
        <p:blipFill>
          <a:blip r:embed="rId4">
            <a:alphaModFix/>
          </a:blip>
          <a:stretch>
            <a:fillRect/>
          </a:stretch>
        </p:blipFill>
        <p:spPr>
          <a:xfrm>
            <a:off x="5862800" y="3963713"/>
            <a:ext cx="1386799" cy="1065925"/>
          </a:xfrm>
          <a:prstGeom prst="rect">
            <a:avLst/>
          </a:prstGeom>
          <a:noFill/>
          <a:ln>
            <a:noFill/>
          </a:ln>
        </p:spPr>
      </p:pic>
      <p:sp>
        <p:nvSpPr>
          <p:cNvPr id="179" name="Google Shape;179;p32"/>
          <p:cNvSpPr txBox="1"/>
          <p:nvPr/>
        </p:nvSpPr>
        <p:spPr>
          <a:xfrm>
            <a:off x="6057438" y="4296575"/>
            <a:ext cx="99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latin typeface="Raleway"/>
                <a:ea typeface="Raleway"/>
                <a:cs typeface="Raleway"/>
                <a:sym typeface="Raleway"/>
              </a:rPr>
              <a:t>Goals</a:t>
            </a:r>
            <a:endParaRPr b="1">
              <a:latin typeface="Raleway"/>
              <a:ea typeface="Raleway"/>
              <a:cs typeface="Raleway"/>
              <a:sym typeface="Raleway"/>
            </a:endParaRPr>
          </a:p>
        </p:txBody>
      </p:sp>
      <p:pic>
        <p:nvPicPr>
          <p:cNvPr id="180" name="Google Shape;180;p32"/>
          <p:cNvPicPr preferRelativeResize="0"/>
          <p:nvPr/>
        </p:nvPicPr>
        <p:blipFill>
          <a:blip r:embed="rId4">
            <a:alphaModFix/>
          </a:blip>
          <a:stretch>
            <a:fillRect/>
          </a:stretch>
        </p:blipFill>
        <p:spPr>
          <a:xfrm>
            <a:off x="1334950" y="2739950"/>
            <a:ext cx="1386800" cy="1065925"/>
          </a:xfrm>
          <a:prstGeom prst="rect">
            <a:avLst/>
          </a:prstGeom>
          <a:noFill/>
          <a:ln>
            <a:noFill/>
          </a:ln>
        </p:spPr>
      </p:pic>
      <p:sp>
        <p:nvSpPr>
          <p:cNvPr id="181" name="Google Shape;181;p32"/>
          <p:cNvSpPr txBox="1"/>
          <p:nvPr/>
        </p:nvSpPr>
        <p:spPr>
          <a:xfrm>
            <a:off x="1698825" y="3070975"/>
            <a:ext cx="8064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100">
                <a:latin typeface="Raleway"/>
                <a:ea typeface="Raleway"/>
                <a:cs typeface="Raleway"/>
                <a:sym typeface="Raleway"/>
              </a:rPr>
              <a:t>Assists</a:t>
            </a:r>
            <a:endParaRPr b="1" sz="1100">
              <a:latin typeface="Raleway"/>
              <a:ea typeface="Raleway"/>
              <a:cs typeface="Raleway"/>
              <a:sym typeface="Raleway"/>
            </a:endParaRPr>
          </a:p>
        </p:txBody>
      </p:sp>
      <p:pic>
        <p:nvPicPr>
          <p:cNvPr id="182" name="Google Shape;182;p32"/>
          <p:cNvPicPr preferRelativeResize="0"/>
          <p:nvPr/>
        </p:nvPicPr>
        <p:blipFill>
          <a:blip r:embed="rId4">
            <a:alphaModFix/>
          </a:blip>
          <a:stretch>
            <a:fillRect/>
          </a:stretch>
        </p:blipFill>
        <p:spPr>
          <a:xfrm>
            <a:off x="1973400" y="3744075"/>
            <a:ext cx="1503525" cy="1305075"/>
          </a:xfrm>
          <a:prstGeom prst="rect">
            <a:avLst/>
          </a:prstGeom>
          <a:noFill/>
          <a:ln>
            <a:noFill/>
          </a:ln>
        </p:spPr>
      </p:pic>
      <p:sp>
        <p:nvSpPr>
          <p:cNvPr id="183" name="Google Shape;183;p32"/>
          <p:cNvSpPr txBox="1"/>
          <p:nvPr/>
        </p:nvSpPr>
        <p:spPr>
          <a:xfrm>
            <a:off x="2428450" y="4135013"/>
            <a:ext cx="737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100">
                <a:latin typeface="Raleway"/>
                <a:ea typeface="Raleway"/>
                <a:cs typeface="Raleway"/>
                <a:sym typeface="Raleway"/>
              </a:rPr>
              <a:t>Hours Played</a:t>
            </a:r>
            <a:endParaRPr b="1" sz="1100">
              <a:latin typeface="Raleway"/>
              <a:ea typeface="Raleway"/>
              <a:cs typeface="Raleway"/>
              <a:sym typeface="Raleway"/>
            </a:endParaRPr>
          </a:p>
        </p:txBody>
      </p:sp>
      <p:pic>
        <p:nvPicPr>
          <p:cNvPr id="184" name="Google Shape;184;p32"/>
          <p:cNvPicPr preferRelativeResize="0"/>
          <p:nvPr/>
        </p:nvPicPr>
        <p:blipFill>
          <a:blip r:embed="rId4">
            <a:alphaModFix/>
          </a:blip>
          <a:stretch>
            <a:fillRect/>
          </a:stretch>
        </p:blipFill>
        <p:spPr>
          <a:xfrm>
            <a:off x="5783800" y="1626939"/>
            <a:ext cx="1229224" cy="944810"/>
          </a:xfrm>
          <a:prstGeom prst="rect">
            <a:avLst/>
          </a:prstGeom>
          <a:noFill/>
          <a:ln>
            <a:noFill/>
          </a:ln>
        </p:spPr>
      </p:pic>
      <p:sp>
        <p:nvSpPr>
          <p:cNvPr id="185" name="Google Shape;185;p32"/>
          <p:cNvSpPr txBox="1"/>
          <p:nvPr/>
        </p:nvSpPr>
        <p:spPr>
          <a:xfrm>
            <a:off x="6152988" y="1883788"/>
            <a:ext cx="806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800">
                <a:latin typeface="Raleway"/>
                <a:ea typeface="Raleway"/>
                <a:cs typeface="Raleway"/>
                <a:sym typeface="Raleway"/>
              </a:rPr>
              <a:t>Yellow Card</a:t>
            </a:r>
            <a:r>
              <a:rPr lang="es" sz="800">
                <a:latin typeface="Raleway"/>
                <a:ea typeface="Raleway"/>
                <a:cs typeface="Raleway"/>
                <a:sym typeface="Raleway"/>
              </a:rPr>
              <a:t>s</a:t>
            </a:r>
            <a:endParaRPr sz="800">
              <a:latin typeface="Raleway"/>
              <a:ea typeface="Raleway"/>
              <a:cs typeface="Raleway"/>
              <a:sym typeface="Raleway"/>
            </a:endParaRPr>
          </a:p>
        </p:txBody>
      </p:sp>
      <p:pic>
        <p:nvPicPr>
          <p:cNvPr id="186" name="Google Shape;186;p32"/>
          <p:cNvPicPr preferRelativeResize="0"/>
          <p:nvPr/>
        </p:nvPicPr>
        <p:blipFill>
          <a:blip r:embed="rId4">
            <a:alphaModFix/>
          </a:blip>
          <a:stretch>
            <a:fillRect/>
          </a:stretch>
        </p:blipFill>
        <p:spPr>
          <a:xfrm>
            <a:off x="2182387" y="1730664"/>
            <a:ext cx="1229225" cy="944809"/>
          </a:xfrm>
          <a:prstGeom prst="rect">
            <a:avLst/>
          </a:prstGeom>
          <a:noFill/>
          <a:ln>
            <a:noFill/>
          </a:ln>
        </p:spPr>
      </p:pic>
      <p:sp>
        <p:nvSpPr>
          <p:cNvPr id="187" name="Google Shape;187;p32"/>
          <p:cNvSpPr txBox="1"/>
          <p:nvPr/>
        </p:nvSpPr>
        <p:spPr>
          <a:xfrm>
            <a:off x="2566638" y="1949125"/>
            <a:ext cx="737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900">
                <a:latin typeface="Raleway"/>
                <a:ea typeface="Raleway"/>
                <a:cs typeface="Raleway"/>
                <a:sym typeface="Raleway"/>
              </a:rPr>
              <a:t>Red Cards</a:t>
            </a:r>
            <a:endParaRPr b="1" sz="900">
              <a:latin typeface="Raleway"/>
              <a:ea typeface="Raleway"/>
              <a:cs typeface="Raleway"/>
              <a:sym typeface="Raleway"/>
            </a:endParaRPr>
          </a:p>
        </p:txBody>
      </p:sp>
      <p:pic>
        <p:nvPicPr>
          <p:cNvPr id="188" name="Google Shape;188;p32"/>
          <p:cNvPicPr preferRelativeResize="0"/>
          <p:nvPr/>
        </p:nvPicPr>
        <p:blipFill>
          <a:blip r:embed="rId4">
            <a:alphaModFix/>
          </a:blip>
          <a:stretch>
            <a:fillRect/>
          </a:stretch>
        </p:blipFill>
        <p:spPr>
          <a:xfrm>
            <a:off x="5475" y="1446800"/>
            <a:ext cx="1852550" cy="1305075"/>
          </a:xfrm>
          <a:prstGeom prst="rect">
            <a:avLst/>
          </a:prstGeom>
          <a:noFill/>
          <a:ln>
            <a:noFill/>
          </a:ln>
        </p:spPr>
      </p:pic>
      <p:sp>
        <p:nvSpPr>
          <p:cNvPr id="189" name="Google Shape;189;p32"/>
          <p:cNvSpPr txBox="1"/>
          <p:nvPr/>
        </p:nvSpPr>
        <p:spPr>
          <a:xfrm>
            <a:off x="563200" y="1776075"/>
            <a:ext cx="737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000">
                <a:latin typeface="Raleway"/>
                <a:ea typeface="Raleway"/>
                <a:cs typeface="Raleway"/>
                <a:sym typeface="Raleway"/>
              </a:rPr>
              <a:t>Club Market Value</a:t>
            </a:r>
            <a:endParaRPr b="1" sz="1000">
              <a:latin typeface="Raleway"/>
              <a:ea typeface="Raleway"/>
              <a:cs typeface="Raleway"/>
              <a:sym typeface="Raleway"/>
            </a:endParaRPr>
          </a:p>
        </p:txBody>
      </p:sp>
      <p:pic>
        <p:nvPicPr>
          <p:cNvPr id="190" name="Google Shape;190;p32"/>
          <p:cNvPicPr preferRelativeResize="0"/>
          <p:nvPr/>
        </p:nvPicPr>
        <p:blipFill>
          <a:blip r:embed="rId4">
            <a:alphaModFix/>
          </a:blip>
          <a:stretch>
            <a:fillRect/>
          </a:stretch>
        </p:blipFill>
        <p:spPr>
          <a:xfrm>
            <a:off x="6422250" y="2615200"/>
            <a:ext cx="1503525" cy="1305075"/>
          </a:xfrm>
          <a:prstGeom prst="rect">
            <a:avLst/>
          </a:prstGeom>
          <a:noFill/>
          <a:ln>
            <a:noFill/>
          </a:ln>
        </p:spPr>
      </p:pic>
      <p:sp>
        <p:nvSpPr>
          <p:cNvPr id="191" name="Google Shape;191;p32"/>
          <p:cNvSpPr txBox="1"/>
          <p:nvPr/>
        </p:nvSpPr>
        <p:spPr>
          <a:xfrm>
            <a:off x="6805456" y="3052175"/>
            <a:ext cx="7371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900">
                <a:latin typeface="Raleway"/>
                <a:ea typeface="Raleway"/>
                <a:cs typeface="Raleway"/>
                <a:sym typeface="Raleway"/>
              </a:rPr>
              <a:t>Transfer </a:t>
            </a:r>
            <a:endParaRPr b="1" sz="900">
              <a:latin typeface="Raleway"/>
              <a:ea typeface="Raleway"/>
              <a:cs typeface="Raleway"/>
              <a:sym typeface="Raleway"/>
            </a:endParaRPr>
          </a:p>
          <a:p>
            <a:pPr indent="0" lvl="0" marL="0" rtl="0" algn="ctr">
              <a:spcBef>
                <a:spcPts val="0"/>
              </a:spcBef>
              <a:spcAft>
                <a:spcPts val="0"/>
              </a:spcAft>
              <a:buNone/>
            </a:pPr>
            <a:r>
              <a:rPr b="1" lang="es" sz="900">
                <a:latin typeface="Raleway"/>
                <a:ea typeface="Raleway"/>
                <a:cs typeface="Raleway"/>
                <a:sym typeface="Raleway"/>
              </a:rPr>
              <a:t>Fee</a:t>
            </a:r>
            <a:endParaRPr b="1" sz="900">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5" name="Shape 195"/>
        <p:cNvGrpSpPr/>
        <p:nvPr/>
      </p:nvGrpSpPr>
      <p:grpSpPr>
        <a:xfrm>
          <a:off x="0" y="0"/>
          <a:ext cx="0" cy="0"/>
          <a:chOff x="0" y="0"/>
          <a:chExt cx="0" cy="0"/>
        </a:xfrm>
      </p:grpSpPr>
      <p:sp>
        <p:nvSpPr>
          <p:cNvPr id="196" name="Google Shape;196;p33"/>
          <p:cNvSpPr txBox="1"/>
          <p:nvPr>
            <p:ph idx="4294967295" type="title"/>
          </p:nvPr>
        </p:nvSpPr>
        <p:spPr>
          <a:xfrm>
            <a:off x="73000" y="2187750"/>
            <a:ext cx="42720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3600">
                <a:solidFill>
                  <a:schemeClr val="lt1"/>
                </a:solidFill>
              </a:rPr>
              <a:t>Distribution of age for each Players</a:t>
            </a:r>
            <a:endParaRPr sz="2400">
              <a:solidFill>
                <a:schemeClr val="lt1"/>
              </a:solidFill>
            </a:endParaRPr>
          </a:p>
        </p:txBody>
      </p:sp>
      <p:pic>
        <p:nvPicPr>
          <p:cNvPr id="197" name="Google Shape;197;p33"/>
          <p:cNvPicPr preferRelativeResize="0"/>
          <p:nvPr/>
        </p:nvPicPr>
        <p:blipFill>
          <a:blip r:embed="rId4">
            <a:alphaModFix/>
          </a:blip>
          <a:stretch>
            <a:fillRect/>
          </a:stretch>
        </p:blipFill>
        <p:spPr>
          <a:xfrm>
            <a:off x="4345000" y="0"/>
            <a:ext cx="4799000" cy="5143500"/>
          </a:xfrm>
          <a:prstGeom prst="rect">
            <a:avLst/>
          </a:prstGeom>
          <a:noFill/>
          <a:ln>
            <a:noFill/>
          </a:ln>
        </p:spPr>
      </p:pic>
      <p:pic>
        <p:nvPicPr>
          <p:cNvPr id="198" name="Google Shape;198;p33"/>
          <p:cNvPicPr preferRelativeResize="0"/>
          <p:nvPr/>
        </p:nvPicPr>
        <p:blipFill>
          <a:blip r:embed="rId5">
            <a:alphaModFix/>
          </a:blip>
          <a:stretch>
            <a:fillRect/>
          </a:stretch>
        </p:blipFill>
        <p:spPr>
          <a:xfrm>
            <a:off x="5236000" y="1221125"/>
            <a:ext cx="3533850" cy="262488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